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865" r:id="rId3"/>
    <p:sldId id="867" r:id="rId4"/>
    <p:sldId id="868" r:id="rId5"/>
    <p:sldId id="879" r:id="rId6"/>
    <p:sldId id="890" r:id="rId7"/>
    <p:sldId id="889" r:id="rId8"/>
    <p:sldId id="892" r:id="rId9"/>
    <p:sldId id="895" r:id="rId10"/>
    <p:sldId id="909" r:id="rId11"/>
    <p:sldId id="896" r:id="rId12"/>
    <p:sldId id="897" r:id="rId13"/>
    <p:sldId id="894" r:id="rId14"/>
    <p:sldId id="584" r:id="rId15"/>
    <p:sldId id="899" r:id="rId16"/>
    <p:sldId id="911" r:id="rId17"/>
    <p:sldId id="901" r:id="rId18"/>
    <p:sldId id="905" r:id="rId19"/>
    <p:sldId id="906" r:id="rId20"/>
    <p:sldId id="907" r:id="rId21"/>
    <p:sldId id="922" r:id="rId22"/>
    <p:sldId id="923" r:id="rId23"/>
    <p:sldId id="871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4" userDrawn="1">
          <p15:clr>
            <a:srgbClr val="A4A3A4"/>
          </p15:clr>
        </p15:guide>
        <p15:guide id="2" pos="7280" userDrawn="1">
          <p15:clr>
            <a:srgbClr val="A4A3A4"/>
          </p15:clr>
        </p15:guide>
        <p15:guide id="4" orient="horz" pos="718" userDrawn="1">
          <p15:clr>
            <a:srgbClr val="A4A3A4"/>
          </p15:clr>
        </p15:guide>
        <p15:guide id="6" orient="horz" pos="3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9BD4"/>
    <a:srgbClr val="00539E"/>
    <a:srgbClr val="89DFFD"/>
    <a:srgbClr val="FFFFFF"/>
    <a:srgbClr val="00467F"/>
    <a:srgbClr val="64A3D7"/>
    <a:srgbClr val="2F5597"/>
    <a:srgbClr val="C5D2FB"/>
    <a:srgbClr val="2E5497"/>
    <a:srgbClr val="EAF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5" autoAdjust="0"/>
    <p:restoredTop sz="82339" autoAdjust="0"/>
  </p:normalViewPr>
  <p:slideViewPr>
    <p:cSldViewPr snapToGrid="0" showGuides="1">
      <p:cViewPr>
        <p:scale>
          <a:sx n="50" d="100"/>
          <a:sy n="50" d="100"/>
        </p:scale>
        <p:origin x="1176" y="504"/>
      </p:cViewPr>
      <p:guideLst>
        <p:guide pos="364"/>
        <p:guide pos="7280"/>
        <p:guide orient="horz" pos="718"/>
        <p:guide orient="horz" pos="3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75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B5295-0690-45DE-9E01-B4636744B2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13C37-BE2C-4CB8-940D-F8BE2EE629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H="1" flipV="1">
            <a:off x="0" y="0"/>
            <a:ext cx="1280160" cy="685800"/>
            <a:chOff x="11489653" y="5119600"/>
            <a:chExt cx="702346" cy="1738401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1852771" y="6018366"/>
              <a:ext cx="339228" cy="839635"/>
            </a:xfrm>
            <a:custGeom>
              <a:avLst/>
              <a:gdLst>
                <a:gd name="connsiteX0" fmla="*/ 339228 w 339228"/>
                <a:gd name="connsiteY0" fmla="*/ 0 h 839635"/>
                <a:gd name="connsiteX1" fmla="*/ 339228 w 339228"/>
                <a:gd name="connsiteY1" fmla="*/ 839635 h 839635"/>
                <a:gd name="connsiteX2" fmla="*/ 0 w 339228"/>
                <a:gd name="connsiteY2" fmla="*/ 839635 h 8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1623086" y="5449864"/>
              <a:ext cx="568913" cy="1408137"/>
            </a:xfrm>
            <a:custGeom>
              <a:avLst/>
              <a:gdLst>
                <a:gd name="connsiteX0" fmla="*/ 568913 w 568913"/>
                <a:gd name="connsiteY0" fmla="*/ 0 h 1408137"/>
                <a:gd name="connsiteX1" fmla="*/ 568913 w 568913"/>
                <a:gd name="connsiteY1" fmla="*/ 643241 h 1408137"/>
                <a:gd name="connsiteX2" fmla="*/ 259881 w 568913"/>
                <a:gd name="connsiteY2" fmla="*/ 1408137 h 1408137"/>
                <a:gd name="connsiteX3" fmla="*/ 0 w 568913"/>
                <a:gd name="connsiteY3" fmla="*/ 1408137 h 14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913" h="1408137">
                  <a:moveTo>
                    <a:pt x="568913" y="0"/>
                  </a:moveTo>
                  <a:lnTo>
                    <a:pt x="568913" y="643241"/>
                  </a:lnTo>
                  <a:lnTo>
                    <a:pt x="259881" y="1408137"/>
                  </a:lnTo>
                  <a:lnTo>
                    <a:pt x="0" y="1408137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1489653" y="5119600"/>
              <a:ext cx="702346" cy="1738401"/>
            </a:xfrm>
            <a:custGeom>
              <a:avLst/>
              <a:gdLst>
                <a:gd name="connsiteX0" fmla="*/ 702346 w 702346"/>
                <a:gd name="connsiteY0" fmla="*/ 0 h 1738401"/>
                <a:gd name="connsiteX1" fmla="*/ 702346 w 702346"/>
                <a:gd name="connsiteY1" fmla="*/ 428827 h 1738401"/>
                <a:gd name="connsiteX2" fmla="*/ 173254 w 702346"/>
                <a:gd name="connsiteY2" fmla="*/ 1738401 h 1738401"/>
                <a:gd name="connsiteX3" fmla="*/ 0 w 702346"/>
                <a:gd name="connsiteY3" fmla="*/ 1738401 h 17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039AC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919"/>
          <a:stretch>
            <a:fillRect/>
          </a:stretch>
        </p:blipFill>
        <p:spPr>
          <a:xfrm>
            <a:off x="2737536" y="-23325"/>
            <a:ext cx="9450900" cy="6862666"/>
          </a:xfrm>
          <a:prstGeom prst="rect">
            <a:avLst/>
          </a:prstGeom>
        </p:spPr>
      </p:pic>
      <p:sp>
        <p:nvSpPr>
          <p:cNvPr id="4" name="矩形 11"/>
          <p:cNvSpPr/>
          <p:nvPr/>
        </p:nvSpPr>
        <p:spPr>
          <a:xfrm flipH="1">
            <a:off x="0" y="-9329"/>
            <a:ext cx="9172142" cy="6858000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6096000" y="-18659"/>
            <a:ext cx="3603649" cy="6858000"/>
            <a:chOff x="1531613" y="0"/>
            <a:chExt cx="3375826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531613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3" b="25926"/>
          <a:stretch>
            <a:fillRect/>
          </a:stretch>
        </p:blipFill>
        <p:spPr>
          <a:xfrm>
            <a:off x="0" y="0"/>
            <a:ext cx="9921730" cy="690926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227769" cy="6909263"/>
          </a:xfrm>
          <a:prstGeom prst="rect">
            <a:avLst/>
          </a:prstGeom>
          <a:gradFill flip="none" rotWithShape="1">
            <a:gsLst>
              <a:gs pos="0">
                <a:srgbClr val="1A5E87">
                  <a:alpha val="85000"/>
                </a:srgbClr>
              </a:gs>
              <a:gs pos="99000">
                <a:srgbClr val="04033F">
                  <a:alpha val="46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1"/>
          <p:cNvSpPr/>
          <p:nvPr userDrawn="1"/>
        </p:nvSpPr>
        <p:spPr>
          <a:xfrm>
            <a:off x="3635492" y="0"/>
            <a:ext cx="8592277" cy="6909262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078548" y="0"/>
            <a:ext cx="3375827" cy="6909262"/>
            <a:chOff x="1531612" y="0"/>
            <a:chExt cx="3375827" cy="685800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1531612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  <p:grpSp>
        <p:nvGrpSpPr>
          <p:cNvPr id="14" name="组合 13"/>
          <p:cNvGrpSpPr/>
          <p:nvPr userDrawn="1"/>
        </p:nvGrpSpPr>
        <p:grpSpPr>
          <a:xfrm>
            <a:off x="11698028" y="5577840"/>
            <a:ext cx="529752" cy="1331422"/>
            <a:chOff x="11489652" y="4991405"/>
            <a:chExt cx="753203" cy="1866596"/>
          </a:xfrm>
        </p:grpSpPr>
        <p:sp>
          <p:nvSpPr>
            <p:cNvPr id="15" name="任意多边形: 形状 14"/>
            <p:cNvSpPr/>
            <p:nvPr/>
          </p:nvSpPr>
          <p:spPr>
            <a:xfrm>
              <a:off x="11680176" y="5504185"/>
              <a:ext cx="562679" cy="1353816"/>
            </a:xfrm>
            <a:custGeom>
              <a:avLst/>
              <a:gdLst>
                <a:gd name="connsiteX0" fmla="*/ 339228 w 339228"/>
                <a:gd name="connsiteY0" fmla="*/ 0 h 839635"/>
                <a:gd name="connsiteX1" fmla="*/ 339228 w 339228"/>
                <a:gd name="connsiteY1" fmla="*/ 839635 h 839635"/>
                <a:gd name="connsiteX2" fmla="*/ 0 w 339228"/>
                <a:gd name="connsiteY2" fmla="*/ 839635 h 83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228" h="839635">
                  <a:moveTo>
                    <a:pt x="339228" y="0"/>
                  </a:moveTo>
                  <a:lnTo>
                    <a:pt x="339228" y="839635"/>
                  </a:lnTo>
                  <a:lnTo>
                    <a:pt x="0" y="839635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17" name="任意多边形: 形状 16"/>
            <p:cNvSpPr/>
            <p:nvPr userDrawn="1"/>
          </p:nvSpPr>
          <p:spPr>
            <a:xfrm>
              <a:off x="11489652" y="4991405"/>
              <a:ext cx="753193" cy="1866596"/>
            </a:xfrm>
            <a:custGeom>
              <a:avLst/>
              <a:gdLst>
                <a:gd name="connsiteX0" fmla="*/ 702346 w 702346"/>
                <a:gd name="connsiteY0" fmla="*/ 0 h 1738401"/>
                <a:gd name="connsiteX1" fmla="*/ 702346 w 702346"/>
                <a:gd name="connsiteY1" fmla="*/ 428827 h 1738401"/>
                <a:gd name="connsiteX2" fmla="*/ 173254 w 702346"/>
                <a:gd name="connsiteY2" fmla="*/ 1738401 h 1738401"/>
                <a:gd name="connsiteX3" fmla="*/ 0 w 702346"/>
                <a:gd name="connsiteY3" fmla="*/ 1738401 h 17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2346" h="1738401">
                  <a:moveTo>
                    <a:pt x="702346" y="0"/>
                  </a:moveTo>
                  <a:lnTo>
                    <a:pt x="702346" y="428827"/>
                  </a:lnTo>
                  <a:lnTo>
                    <a:pt x="173254" y="1738401"/>
                  </a:lnTo>
                  <a:lnTo>
                    <a:pt x="0" y="1738401"/>
                  </a:lnTo>
                  <a:close/>
                </a:path>
              </a:pathLst>
            </a:custGeom>
            <a:solidFill>
              <a:srgbClr val="039AC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61453" y="-11151"/>
            <a:ext cx="12314904" cy="6909263"/>
            <a:chOff x="-61453" y="-11151"/>
            <a:chExt cx="12314904" cy="6909263"/>
          </a:xfrm>
        </p:grpSpPr>
        <p:pic>
          <p:nvPicPr>
            <p:cNvPr id="4" name="图片 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26"/>
            <a:stretch>
              <a:fillRect/>
            </a:stretch>
          </p:blipFill>
          <p:spPr>
            <a:xfrm>
              <a:off x="-61452" y="-11151"/>
              <a:ext cx="12314903" cy="6909263"/>
            </a:xfrm>
            <a:prstGeom prst="rect">
              <a:avLst/>
            </a:prstGeom>
          </p:spPr>
        </p:pic>
        <p:sp>
          <p:nvSpPr>
            <p:cNvPr id="5" name="矩形 4"/>
            <p:cNvSpPr/>
            <p:nvPr userDrawn="1"/>
          </p:nvSpPr>
          <p:spPr>
            <a:xfrm>
              <a:off x="-61453" y="0"/>
              <a:ext cx="12314903" cy="6898112"/>
            </a:xfrm>
            <a:prstGeom prst="rect">
              <a:avLst/>
            </a:prstGeom>
            <a:gradFill flip="none" rotWithShape="1">
              <a:gsLst>
                <a:gs pos="0">
                  <a:srgbClr val="1A5E87"/>
                </a:gs>
                <a:gs pos="100000">
                  <a:srgbClr val="04033F">
                    <a:alpha val="8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394159" y="310888"/>
            <a:ext cx="682341" cy="539179"/>
            <a:chOff x="1801006" y="1526207"/>
            <a:chExt cx="1242672" cy="981947"/>
          </a:xfrm>
        </p:grpSpPr>
        <p:sp>
          <p:nvSpPr>
            <p:cNvPr id="5" name="矩形 4"/>
            <p:cNvSpPr/>
            <p:nvPr userDrawn="1"/>
          </p:nvSpPr>
          <p:spPr>
            <a:xfrm>
              <a:off x="2224301" y="1732937"/>
              <a:ext cx="819377" cy="695740"/>
            </a:xfrm>
            <a:prstGeom prst="rect">
              <a:avLst/>
            </a:prstGeom>
            <a:solidFill>
              <a:srgbClr val="89DF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6" name="任意多边形 13"/>
            <p:cNvSpPr/>
            <p:nvPr userDrawn="1"/>
          </p:nvSpPr>
          <p:spPr>
            <a:xfrm>
              <a:off x="1801006" y="1526207"/>
              <a:ext cx="1063935" cy="981947"/>
            </a:xfrm>
            <a:custGeom>
              <a:avLst/>
              <a:gdLst>
                <a:gd name="connsiteX0" fmla="*/ 0 w 2864941"/>
                <a:gd name="connsiteY0" fmla="*/ 0 h 981947"/>
                <a:gd name="connsiteX1" fmla="*/ 2864941 w 2864941"/>
                <a:gd name="connsiteY1" fmla="*/ 0 h 981947"/>
                <a:gd name="connsiteX2" fmla="*/ 2041802 w 2864941"/>
                <a:gd name="connsiteY2" fmla="*/ 981947 h 981947"/>
                <a:gd name="connsiteX3" fmla="*/ 0 w 2864941"/>
                <a:gd name="connsiteY3" fmla="*/ 981947 h 98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4941" h="981947">
                  <a:moveTo>
                    <a:pt x="0" y="0"/>
                  </a:moveTo>
                  <a:lnTo>
                    <a:pt x="2864941" y="0"/>
                  </a:lnTo>
                  <a:lnTo>
                    <a:pt x="2041802" y="981947"/>
                  </a:lnTo>
                  <a:lnTo>
                    <a:pt x="0" y="981947"/>
                  </a:lnTo>
                  <a:close/>
                </a:path>
              </a:pathLst>
            </a:custGeom>
            <a:solidFill>
              <a:srgbClr val="005AA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6" Type="http://schemas.openxmlformats.org/officeDocument/2006/relationships/slideLayout" Target="../slideLayouts/slideLayout6.xml"/><Relationship Id="rId45" Type="http://schemas.openxmlformats.org/officeDocument/2006/relationships/tags" Target="../tags/tag52.xml"/><Relationship Id="rId44" Type="http://schemas.openxmlformats.org/officeDocument/2006/relationships/tags" Target="../tags/tag51.xml"/><Relationship Id="rId43" Type="http://schemas.openxmlformats.org/officeDocument/2006/relationships/tags" Target="../tags/tag50.xml"/><Relationship Id="rId42" Type="http://schemas.openxmlformats.org/officeDocument/2006/relationships/tags" Target="../tags/tag49.xml"/><Relationship Id="rId41" Type="http://schemas.openxmlformats.org/officeDocument/2006/relationships/tags" Target="../tags/tag48.xml"/><Relationship Id="rId40" Type="http://schemas.openxmlformats.org/officeDocument/2006/relationships/tags" Target="../tags/tag47.xml"/><Relationship Id="rId4" Type="http://schemas.openxmlformats.org/officeDocument/2006/relationships/tags" Target="../tags/tag11.xml"/><Relationship Id="rId39" Type="http://schemas.openxmlformats.org/officeDocument/2006/relationships/tags" Target="../tags/tag46.xml"/><Relationship Id="rId38" Type="http://schemas.openxmlformats.org/officeDocument/2006/relationships/tags" Target="../tags/tag45.xml"/><Relationship Id="rId37" Type="http://schemas.openxmlformats.org/officeDocument/2006/relationships/tags" Target="../tags/tag44.xml"/><Relationship Id="rId36" Type="http://schemas.openxmlformats.org/officeDocument/2006/relationships/tags" Target="../tags/tag43.xml"/><Relationship Id="rId35" Type="http://schemas.openxmlformats.org/officeDocument/2006/relationships/tags" Target="../tags/tag42.xml"/><Relationship Id="rId34" Type="http://schemas.openxmlformats.org/officeDocument/2006/relationships/tags" Target="../tags/tag41.xml"/><Relationship Id="rId33" Type="http://schemas.openxmlformats.org/officeDocument/2006/relationships/tags" Target="../tags/tag40.xml"/><Relationship Id="rId32" Type="http://schemas.openxmlformats.org/officeDocument/2006/relationships/tags" Target="../tags/tag39.xml"/><Relationship Id="rId31" Type="http://schemas.openxmlformats.org/officeDocument/2006/relationships/tags" Target="../tags/tag38.xml"/><Relationship Id="rId30" Type="http://schemas.openxmlformats.org/officeDocument/2006/relationships/tags" Target="../tags/tag37.xml"/><Relationship Id="rId3" Type="http://schemas.openxmlformats.org/officeDocument/2006/relationships/tags" Target="../tags/tag10.xml"/><Relationship Id="rId29" Type="http://schemas.openxmlformats.org/officeDocument/2006/relationships/tags" Target="../tags/tag36.xml"/><Relationship Id="rId28" Type="http://schemas.openxmlformats.org/officeDocument/2006/relationships/tags" Target="../tags/tag35.xml"/><Relationship Id="rId27" Type="http://schemas.openxmlformats.org/officeDocument/2006/relationships/tags" Target="../tags/tag34.xml"/><Relationship Id="rId26" Type="http://schemas.openxmlformats.org/officeDocument/2006/relationships/tags" Target="../tags/tag33.xml"/><Relationship Id="rId25" Type="http://schemas.openxmlformats.org/officeDocument/2006/relationships/tags" Target="../tags/tag32.xml"/><Relationship Id="rId24" Type="http://schemas.openxmlformats.org/officeDocument/2006/relationships/tags" Target="../tags/tag31.xml"/><Relationship Id="rId23" Type="http://schemas.openxmlformats.org/officeDocument/2006/relationships/tags" Target="../tags/tag30.xml"/><Relationship Id="rId22" Type="http://schemas.openxmlformats.org/officeDocument/2006/relationships/tags" Target="../tags/tag29.xml"/><Relationship Id="rId21" Type="http://schemas.openxmlformats.org/officeDocument/2006/relationships/tags" Target="../tags/tag28.xml"/><Relationship Id="rId20" Type="http://schemas.openxmlformats.org/officeDocument/2006/relationships/tags" Target="../tags/tag27.xml"/><Relationship Id="rId2" Type="http://schemas.openxmlformats.org/officeDocument/2006/relationships/tags" Target="../tags/tag9.xml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tags" Target="../tags/tag59.xml"/><Relationship Id="rId4" Type="http://schemas.openxmlformats.org/officeDocument/2006/relationships/image" Target="../media/image21.png"/><Relationship Id="rId3" Type="http://schemas.openxmlformats.org/officeDocument/2006/relationships/tags" Target="../tags/tag58.xml"/><Relationship Id="rId2" Type="http://schemas.openxmlformats.org/officeDocument/2006/relationships/image" Target="../media/image20.png"/><Relationship Id="rId1" Type="http://schemas.openxmlformats.org/officeDocument/2006/relationships/tags" Target="../tags/tag57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tags" Target="../tags/tag62.xml"/><Relationship Id="rId4" Type="http://schemas.openxmlformats.org/officeDocument/2006/relationships/image" Target="../media/image24.png"/><Relationship Id="rId3" Type="http://schemas.openxmlformats.org/officeDocument/2006/relationships/tags" Target="../tags/tag61.xml"/><Relationship Id="rId2" Type="http://schemas.openxmlformats.org/officeDocument/2006/relationships/image" Target="../media/image23.png"/><Relationship Id="rId1" Type="http://schemas.openxmlformats.org/officeDocument/2006/relationships/tags" Target="../tags/tag60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tags" Target="../tags/tag65.xml"/><Relationship Id="rId4" Type="http://schemas.openxmlformats.org/officeDocument/2006/relationships/image" Target="../media/image27.png"/><Relationship Id="rId3" Type="http://schemas.openxmlformats.org/officeDocument/2006/relationships/tags" Target="../tags/tag64.xml"/><Relationship Id="rId2" Type="http://schemas.openxmlformats.org/officeDocument/2006/relationships/image" Target="../media/image26.png"/><Relationship Id="rId1" Type="http://schemas.openxmlformats.org/officeDocument/2006/relationships/tags" Target="../tags/tag63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tags" Target="../tags/tag68.xml"/><Relationship Id="rId4" Type="http://schemas.openxmlformats.org/officeDocument/2006/relationships/image" Target="../media/image30.png"/><Relationship Id="rId3" Type="http://schemas.openxmlformats.org/officeDocument/2006/relationships/tags" Target="../tags/tag67.xml"/><Relationship Id="rId2" Type="http://schemas.openxmlformats.org/officeDocument/2006/relationships/image" Target="../media/image29.png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tags" Target="../tags/tag71.xml"/><Relationship Id="rId4" Type="http://schemas.openxmlformats.org/officeDocument/2006/relationships/image" Target="../media/image33.png"/><Relationship Id="rId3" Type="http://schemas.openxmlformats.org/officeDocument/2006/relationships/tags" Target="../tags/tag70.xml"/><Relationship Id="rId2" Type="http://schemas.openxmlformats.org/officeDocument/2006/relationships/image" Target="../media/image32.png"/><Relationship Id="rId1" Type="http://schemas.openxmlformats.org/officeDocument/2006/relationships/tags" Target="../tags/tag6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tags" Target="../tags/tag74.xml"/><Relationship Id="rId4" Type="http://schemas.openxmlformats.org/officeDocument/2006/relationships/image" Target="../media/image36.png"/><Relationship Id="rId3" Type="http://schemas.openxmlformats.org/officeDocument/2006/relationships/tags" Target="../tags/tag73.xml"/><Relationship Id="rId2" Type="http://schemas.openxmlformats.org/officeDocument/2006/relationships/image" Target="../media/image35.png"/><Relationship Id="rId1" Type="http://schemas.openxmlformats.org/officeDocument/2006/relationships/tags" Target="../tags/tag7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9.png"/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3.xml"/><Relationship Id="rId4" Type="http://schemas.openxmlformats.org/officeDocument/2006/relationships/image" Target="../media/image12.png"/><Relationship Id="rId3" Type="http://schemas.openxmlformats.org/officeDocument/2006/relationships/tags" Target="../tags/tag2.xml"/><Relationship Id="rId2" Type="http://schemas.openxmlformats.org/officeDocument/2006/relationships/image" Target="../media/image11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13.png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34" name="平行四边形 33"/>
          <p:cNvSpPr/>
          <p:nvPr/>
        </p:nvSpPr>
        <p:spPr>
          <a:xfrm>
            <a:off x="9395331" y="0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/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/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/>
          <p:cNvCxnSpPr/>
          <p:nvPr/>
        </p:nvCxnSpPr>
        <p:spPr>
          <a:xfrm flipH="1">
            <a:off x="11098400" y="5047329"/>
            <a:ext cx="1093600" cy="1810671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/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74235" y="2580005"/>
            <a:ext cx="7066915" cy="20802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zh-CN" altLang="en-US" sz="4800" b="1" dirty="0">
                <a:solidFill>
                  <a:srgbClr val="00467F"/>
                </a:solidFill>
                <a:latin typeface="方正小标宋简体" panose="02010601030101010101" charset="-122"/>
                <a:ea typeface="方正小标宋简体" panose="02010601030101010101" charset="-122"/>
                <a:cs typeface="Calibri" panose="020F0502020204030204" pitchFamily="34" charset="0"/>
              </a:rPr>
              <a:t>节点电压法</a:t>
            </a:r>
            <a:endParaRPr kumimoji="1" lang="zh-CN" altLang="en-US" sz="4800" b="1" dirty="0">
              <a:solidFill>
                <a:srgbClr val="00467F"/>
              </a:solidFill>
              <a:latin typeface="方正小标宋简体" panose="02010601030101010101" charset="-122"/>
              <a:ea typeface="方正小标宋简体" panose="02010601030101010101" charset="-122"/>
              <a:cs typeface="Calibri" panose="020F0502020204030204" pitchFamily="34" charset="0"/>
            </a:endParaRPr>
          </a:p>
          <a:p>
            <a:pPr lvl="0" algn="r">
              <a:lnSpc>
                <a:spcPct val="130000"/>
              </a:lnSpc>
              <a:defRPr/>
            </a:pPr>
            <a:r>
              <a:rPr kumimoji="1" lang="zh-CN" altLang="en-US" sz="4800" b="1" dirty="0">
                <a:solidFill>
                  <a:srgbClr val="00467F"/>
                </a:solidFill>
                <a:latin typeface="方正小标宋简体" panose="02010601030101010101" charset="-122"/>
                <a:ea typeface="方正小标宋简体" panose="02010601030101010101" charset="-122"/>
                <a:cs typeface="Calibri" panose="020F0502020204030204" pitchFamily="34" charset="0"/>
              </a:rPr>
              <a:t>正弦稳态电路相量法计算</a:t>
            </a:r>
            <a:endParaRPr kumimoji="1" lang="zh-CN" altLang="en-US" sz="4000" b="1" dirty="0">
              <a:solidFill>
                <a:srgbClr val="0046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lvl="0" algn="r">
              <a:lnSpc>
                <a:spcPct val="130000"/>
              </a:lnSpc>
              <a:defRPr/>
            </a:pPr>
            <a:endParaRPr kumimoji="1" lang="zh-CN" altLang="en-US" sz="4000" b="1" dirty="0">
              <a:solidFill>
                <a:srgbClr val="0046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2" y="1631157"/>
            <a:ext cx="2514152" cy="67329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697345" y="4935855"/>
            <a:ext cx="4401185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ctr" defTabSz="914400" rtl="0" fontAlgn="auto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第六组成员（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10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人）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endParaRPr kumimoji="1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  <a:p>
            <a:pPr marR="0" lvl="0" indent="0" algn="ctr" defTabSz="914400" rtl="0" fontAlgn="auto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刘睿勋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杨弋可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李言诣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张跃骞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杨锦添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  <a:p>
            <a:pPr marR="0" lvl="0" indent="0" algn="ctr" defTabSz="914400" rtl="0" fontAlgn="auto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林圣翔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王铭之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吴美怡</a:t>
            </a:r>
            <a:r>
              <a:rPr kumimoji="1" lang="en-US" altLang="zh-CN" sz="20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  <a:sym typeface="+mn-ea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梁力丹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 </a:t>
            </a: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方正小标宋简体" panose="02010601030101010101" charset="-122"/>
              </a:rPr>
              <a:t>李兆兴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方正小标宋简体" panose="02010601030101010101" charset="-122"/>
              <a:ea typeface="方正小标宋简体" panose="02010601030101010101" charset="-122"/>
              <a:cs typeface="方正小标宋简体" panose="02010601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399161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代码解释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zh-CN" sz="3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main.py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274570" y="2413000"/>
          <a:ext cx="7642225" cy="3048000"/>
        </p:xfrm>
        <a:graphic>
          <a:graphicData uri="http://schemas.openxmlformats.org/drawingml/2006/table">
            <a:tbl>
              <a:tblPr/>
              <a:tblGrid>
                <a:gridCol w="3040380"/>
                <a:gridCol w="4601845"/>
              </a:tblGrid>
              <a:tr h="2330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主要函数</a:t>
                      </a:r>
                      <a:endParaRPr lang="en-US" altLang="en-US" sz="2000" b="1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具体功能</a:t>
                      </a:r>
                      <a:endParaRPr lang="en-US" altLang="en-US" sz="2000" b="1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load_image(name)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初始化，加载主要元器件图片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draw_grid()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绘制网格点，为</a:t>
                      </a:r>
                      <a:r>
                        <a:rPr lang="en-US" sz="200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  <a:sym typeface="+mn-ea"/>
                        </a:rPr>
                        <a:t>确定</a:t>
                      </a: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元器件位置做准备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draw_image(name, row, col)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提取指定元器件图片，绘制元器件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check_point()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处理电路信息，对图形化输入中的点之间关系进行判断，转化为矩阵形式存储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on_click(event)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处理电路信息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on_key(event)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处理电路信息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draw_line()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仿宋" panose="02010609060101010101" charset="-122"/>
                        </a:rPr>
                        <a:t>画线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仿宋" panose="02010609060101010101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仿宋" panose="02010609060101010101" charset="-122"/>
                          <a:cs typeface="Times New Roman" panose="02020603050405020304" pitchFamily="18" charset="0"/>
                        </a:rPr>
                        <a:t>on_button(name)</a:t>
                      </a:r>
                      <a:endParaRPr lang="en-US" altLang="en-US" sz="2000" b="0">
                        <a:latin typeface="Times New Roman" panose="02020603050405020304" pitchFamily="18" charset="0"/>
                        <a:ea typeface="仿宋" panose="0201060906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将图形化界面的输入存储到</a:t>
                      </a: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excel</a:t>
                      </a:r>
                      <a:r>
                        <a:rPr lang="en-US" sz="2000" b="0">
                          <a:latin typeface="黑体" panose="02010609060101010101" pitchFamily="49" charset="-122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表格</a:t>
                      </a:r>
                      <a:endParaRPr lang="en-US" altLang="en-US" sz="2000" b="0">
                        <a:latin typeface="黑体" panose="02010609060101010101" pitchFamily="49" charset="-122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867660" y="1278255"/>
            <a:ext cx="64560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55600"/>
            <a:r>
              <a:rPr lang="zh-CN"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main.py负责完成与使用者交互部分，如生成图形化界面、读取数据生成excel等，部分函数功能展示如下：</a:t>
            </a:r>
            <a:endParaRPr lang="zh-CN" sz="2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419481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代码解释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</a:t>
            </a:r>
            <a:r>
              <a:rPr lang="en-US" altLang="zh-CN" sz="3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solver</a:t>
            </a:r>
            <a:r>
              <a:rPr lang="zh-CN" sz="36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.py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67660" y="1518920"/>
            <a:ext cx="64560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355600"/>
            <a:r>
              <a:rPr lang="zh-CN"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solver.py根据提取到excel中的数据，用正弦稳态电路向量法节点电压得出最后结果，部分函数功能展示如下：</a:t>
            </a:r>
            <a:endParaRPr lang="zh-CN" sz="200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2146935" y="2811145"/>
          <a:ext cx="8000365" cy="2133600"/>
        </p:xfrm>
        <a:graphic>
          <a:graphicData uri="http://schemas.openxmlformats.org/drawingml/2006/table">
            <a:tbl>
              <a:tblPr/>
              <a:tblGrid>
                <a:gridCol w="4064000"/>
                <a:gridCol w="3936365"/>
              </a:tblGrid>
              <a:tr h="304800"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主要函数</a:t>
                      </a:r>
                      <a:endParaRPr lang="en-US" sz="2000" b="1">
                        <a:latin typeface="Times New Roman" panose="02020603050405020304" pitchFamily="18" charset="0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1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具体功能</a:t>
                      </a:r>
                      <a:endParaRPr lang="en-US" sz="2000" b="1">
                        <a:latin typeface="Times New Roman" panose="02020603050405020304" pitchFamily="18" charset="0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initialize_GI(node_num)	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初始化电导矩阵G和电流矩阵I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set_GI(df,branch_num,frequency,G,I)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运用</a:t>
                      </a:r>
                      <a:r>
                        <a:rPr lang="zh-CN" alt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相</a:t>
                      </a: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量法处理各条支路，对每条支路上的导纳和激励源进行处理，得出电导矩阵G和电流矩阵I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p>
                      <a:pPr indent="0" algn="ctr" fontAlgn="auto"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solve(df)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黑体" panose="02010609060101010101" pitchFamily="49" charset="-122"/>
                        </a:rPr>
                        <a:t>主函数，调用函数，完成计算，输出结果</a:t>
                      </a:r>
                      <a:endParaRPr lang="en-US" sz="2000" b="0">
                        <a:latin typeface="Times New Roman" panose="02020603050405020304" pitchFamily="18" charset="0"/>
                        <a:ea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04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89263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仿真说明及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结果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73159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矩形: 圆角 366"/>
          <p:cNvSpPr/>
          <p:nvPr/>
        </p:nvSpPr>
        <p:spPr>
          <a:xfrm>
            <a:off x="452130" y="1569595"/>
            <a:ext cx="2797014" cy="551375"/>
          </a:xfrm>
          <a:prstGeom prst="roundRect">
            <a:avLst/>
          </a:prstGeom>
          <a:solidFill>
            <a:srgbClr val="005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放置元件阶段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8" name="矩形: 圆角 367"/>
          <p:cNvSpPr/>
          <p:nvPr/>
        </p:nvSpPr>
        <p:spPr>
          <a:xfrm>
            <a:off x="6217423" y="1569595"/>
            <a:ext cx="2695786" cy="5513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电路求解阶段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69" name="矩形: 圆角 368"/>
          <p:cNvSpPr/>
          <p:nvPr/>
        </p:nvSpPr>
        <p:spPr>
          <a:xfrm>
            <a:off x="3310571" y="1569595"/>
            <a:ext cx="2783835" cy="551375"/>
          </a:xfrm>
          <a:prstGeom prst="roundRect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绘制导线阶段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73104" y="1463265"/>
            <a:ext cx="5700783" cy="4283111"/>
            <a:chOff x="3273104" y="1310865"/>
            <a:chExt cx="5700783" cy="5178737"/>
          </a:xfrm>
        </p:grpSpPr>
        <p:cxnSp>
          <p:nvCxnSpPr>
            <p:cNvPr id="363" name="直接连接符 362"/>
            <p:cNvCxnSpPr/>
            <p:nvPr/>
          </p:nvCxnSpPr>
          <p:spPr>
            <a:xfrm>
              <a:off x="6156745" y="1332132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直接连接符 364"/>
            <p:cNvCxnSpPr/>
            <p:nvPr/>
          </p:nvCxnSpPr>
          <p:spPr>
            <a:xfrm>
              <a:off x="3273104" y="1310865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直接连接符 929"/>
            <p:cNvCxnSpPr/>
            <p:nvPr/>
          </p:nvCxnSpPr>
          <p:spPr>
            <a:xfrm>
              <a:off x="8973887" y="1332131"/>
              <a:ext cx="0" cy="5157470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1" name="矩形: 圆角 930"/>
          <p:cNvSpPr/>
          <p:nvPr/>
        </p:nvSpPr>
        <p:spPr>
          <a:xfrm>
            <a:off x="8999482" y="1569595"/>
            <a:ext cx="2695786" cy="55137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完成模拟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4504" y="2345414"/>
            <a:ext cx="2592266" cy="2814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提供</a:t>
            </a:r>
            <a:r>
              <a:rPr lang="zh-CN" altLang="en-US" b="1">
                <a:ea typeface="等线" panose="02010600030101010101" charset="-122"/>
                <a:sym typeface="+mn-ea"/>
              </a:rPr>
              <a:t>常见的元件列表</a:t>
            </a:r>
            <a:r>
              <a:rPr lang="zh-CN" altLang="en-US">
                <a:ea typeface="等线" panose="02010600030101010101" charset="-122"/>
                <a:sym typeface="+mn-ea"/>
              </a:rPr>
              <a:t>（电阻、电容、电感、电压源与电流源）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点击任意位置</a:t>
            </a:r>
            <a:r>
              <a:rPr lang="zh-CN" altLang="en-US" b="1">
                <a:ea typeface="等线" panose="02010600030101010101" charset="-122"/>
                <a:sym typeface="+mn-ea"/>
              </a:rPr>
              <a:t>放置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弹出输入页面以供</a:t>
            </a:r>
            <a:r>
              <a:rPr lang="zh-CN" altLang="en-US" b="1">
                <a:ea typeface="等线" panose="02010600030101010101" charset="-122"/>
                <a:sym typeface="+mn-ea"/>
              </a:rPr>
              <a:t>输入</a:t>
            </a:r>
            <a:r>
              <a:rPr lang="zh-CN" altLang="en-US">
                <a:ea typeface="等线" panose="02010600030101010101" charset="-122"/>
                <a:sym typeface="+mn-ea"/>
              </a:rPr>
              <a:t>元件的物理量取值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 b="1">
                <a:ea typeface="等线" panose="02010600030101010101" charset="-122"/>
                <a:sym typeface="+mn-ea"/>
              </a:rPr>
              <a:t>更新</a:t>
            </a:r>
            <a:r>
              <a:rPr lang="zh-CN" altLang="en-US">
                <a:ea typeface="等线" panose="02010600030101010101" charset="-122"/>
                <a:sym typeface="+mn-ea"/>
              </a:rPr>
              <a:t>元件列表存储所有元件的类型、位置与物理量取值</a:t>
            </a:r>
            <a:endParaRPr lang="zh-CN" altLang="en-US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18792" y="2345413"/>
            <a:ext cx="2592266" cy="183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导线需从任一元件红色端点连接到另一元件蓝色端点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记录导线的编号及它两端连接的元件，存放在导线</a:t>
            </a:r>
            <a:r>
              <a:rPr lang="zh-CN" altLang="en-US" b="1">
                <a:ea typeface="等线" panose="02010600030101010101" charset="-122"/>
                <a:sym typeface="+mn-ea"/>
              </a:rPr>
              <a:t>邻接矩阵</a:t>
            </a:r>
            <a:r>
              <a:rPr lang="zh-CN" altLang="en-US">
                <a:ea typeface="等线" panose="02010600030101010101" charset="-122"/>
                <a:sym typeface="+mn-ea"/>
              </a:rPr>
              <a:t>内</a:t>
            </a:r>
            <a:endParaRPr lang="zh-CN" altLang="en-US">
              <a:ea typeface="等线" panose="0201060003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92678" y="2345412"/>
            <a:ext cx="2592266" cy="336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采用</a:t>
            </a:r>
            <a:r>
              <a:rPr lang="zh-CN" altLang="en-US" b="1">
                <a:ea typeface="等线" panose="02010600030101010101" charset="-122"/>
                <a:sym typeface="+mn-ea"/>
              </a:rPr>
              <a:t>节点电压法</a:t>
            </a:r>
            <a:r>
              <a:rPr lang="zh-CN" altLang="en-US">
                <a:ea typeface="等线" panose="02010600030101010101" charset="-122"/>
                <a:sym typeface="+mn-ea"/>
              </a:rPr>
              <a:t>求解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将导线的</a:t>
            </a:r>
            <a:r>
              <a:rPr lang="zh-CN" altLang="en-US" b="1">
                <a:ea typeface="等线" panose="02010600030101010101" charset="-122"/>
                <a:sym typeface="+mn-ea"/>
              </a:rPr>
              <a:t>邻接矩阵</a:t>
            </a:r>
            <a:r>
              <a:rPr lang="zh-CN" altLang="en-US">
                <a:ea typeface="等线" panose="02010600030101010101" charset="-122"/>
                <a:sym typeface="+mn-ea"/>
              </a:rPr>
              <a:t>转换为元件与节点之间的</a:t>
            </a:r>
            <a:r>
              <a:rPr lang="zh-CN" altLang="en-US" b="1">
                <a:ea typeface="等线" panose="02010600030101010101" charset="-122"/>
                <a:sym typeface="+mn-ea"/>
              </a:rPr>
              <a:t>关联矩阵</a:t>
            </a:r>
            <a:endParaRPr lang="zh-CN" altLang="en-US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计算节点之间两两的</a:t>
            </a:r>
            <a:r>
              <a:rPr lang="zh-CN" altLang="en-US" b="1">
                <a:ea typeface="等线" panose="02010600030101010101" charset="-122"/>
                <a:sym typeface="+mn-ea"/>
              </a:rPr>
              <a:t>复电导矩阵</a:t>
            </a:r>
            <a:r>
              <a:rPr lang="zh-CN" altLang="en-US">
                <a:ea typeface="等线" panose="02010600030101010101" charset="-122"/>
                <a:sym typeface="+mn-ea"/>
              </a:rPr>
              <a:t>以及</a:t>
            </a:r>
            <a:r>
              <a:rPr lang="zh-CN" altLang="en-US" b="1">
                <a:ea typeface="等线" panose="02010600030101010101" charset="-122"/>
                <a:sym typeface="+mn-ea"/>
              </a:rPr>
              <a:t>复电流向量</a:t>
            </a:r>
            <a:endParaRPr lang="zh-CN" altLang="en-US" b="1">
              <a:ea typeface="等线" panose="02010600030101010101" charset="-122"/>
              <a:sym typeface="+mn-ea"/>
            </a:endParaRPr>
          </a:p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对于电压源需</a:t>
            </a:r>
            <a:r>
              <a:rPr lang="zh-CN" altLang="en-US" b="1">
                <a:ea typeface="等线" panose="02010600030101010101" charset="-122"/>
                <a:sym typeface="+mn-ea"/>
              </a:rPr>
              <a:t>特殊处理</a:t>
            </a:r>
            <a:r>
              <a:rPr lang="zh-CN" altLang="en-US">
                <a:ea typeface="等线" panose="02010600030101010101" charset="-122"/>
                <a:sym typeface="+mn-ea"/>
              </a:rPr>
              <a:t>，将电压源近似等效为</a:t>
            </a:r>
            <a:r>
              <a:rPr lang="zh-CN" altLang="en-US" b="1">
                <a:ea typeface="等线" panose="02010600030101010101" charset="-122"/>
                <a:sym typeface="+mn-ea"/>
              </a:rPr>
              <a:t>极大电流源与极小电阻并联</a:t>
            </a:r>
            <a:endParaRPr lang="zh-CN" altLang="en-US" b="1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167105" y="2345411"/>
            <a:ext cx="2592266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ea typeface="等线" panose="02010600030101010101" charset="-122"/>
                <a:sym typeface="+mn-ea"/>
              </a:rPr>
              <a:t>由复电导矩阵与复电流向量可求解出每个节点关于参考节点的</a:t>
            </a:r>
            <a:r>
              <a:rPr lang="zh-CN" altLang="en-US" b="1">
                <a:ea typeface="等线" panose="02010600030101010101" charset="-122"/>
                <a:sym typeface="+mn-ea"/>
              </a:rPr>
              <a:t>复电压</a:t>
            </a:r>
            <a:r>
              <a:rPr lang="zh-CN" altLang="en-US">
                <a:ea typeface="等线" panose="02010600030101010101" charset="-122"/>
                <a:sym typeface="+mn-ea"/>
              </a:rPr>
              <a:t>，绘制</a:t>
            </a:r>
            <a:r>
              <a:rPr lang="zh-CN" altLang="en-US">
                <a:ea typeface="等线" panose="02010600030101010101" charset="-122"/>
                <a:sym typeface="+mn-ea"/>
              </a:rPr>
              <a:t>复电压图形</a:t>
            </a:r>
            <a:endParaRPr lang="en-US" altLang="zh-CN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7695" y="49374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仿真策略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仿真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流程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58" name="流程图: 终止 1394316179"/>
          <p:cNvSpPr/>
          <p:nvPr>
            <p:custDataLst>
              <p:tags r:id="rId2"/>
            </p:custDataLst>
          </p:nvPr>
        </p:nvSpPr>
        <p:spPr>
          <a:xfrm>
            <a:off x="1921510" y="942340"/>
            <a:ext cx="1061720" cy="39687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初始化程序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59" name="直接箭头连接符 1025407708"/>
          <p:cNvCxnSpPr>
            <a:stCxn id="58" idx="2"/>
          </p:cNvCxnSpPr>
          <p:nvPr>
            <p:custDataLst>
              <p:tags r:id="rId3"/>
            </p:custDataLst>
          </p:nvPr>
        </p:nvCxnSpPr>
        <p:spPr>
          <a:xfrm>
            <a:off x="2452370" y="1338580"/>
            <a:ext cx="1270" cy="341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流程图: 过程 572878766"/>
          <p:cNvSpPr/>
          <p:nvPr>
            <p:custDataLst>
              <p:tags r:id="rId4"/>
            </p:custDataLst>
          </p:nvPr>
        </p:nvSpPr>
        <p:spPr>
          <a:xfrm>
            <a:off x="2053590" y="1680210"/>
            <a:ext cx="797560" cy="47053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进入放置元件模式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1" name="直接箭头连接符 1779307180"/>
          <p:cNvCxnSpPr>
            <a:stCxn id="60" idx="2"/>
          </p:cNvCxnSpPr>
          <p:nvPr>
            <p:custDataLst>
              <p:tags r:id="rId5"/>
            </p:custDataLst>
          </p:nvPr>
        </p:nvCxnSpPr>
        <p:spPr>
          <a:xfrm>
            <a:off x="2452370" y="2151380"/>
            <a:ext cx="0" cy="307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流程图: 决策 1188443272"/>
          <p:cNvSpPr/>
          <p:nvPr>
            <p:custDataLst>
              <p:tags r:id="rId6"/>
            </p:custDataLst>
          </p:nvPr>
        </p:nvSpPr>
        <p:spPr>
          <a:xfrm>
            <a:off x="1652270" y="2464435"/>
            <a:ext cx="1595120" cy="9144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结束元件放置？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3" name="直接箭头连接符 1756408875"/>
          <p:cNvCxnSpPr>
            <a:stCxn id="62" idx="2"/>
          </p:cNvCxnSpPr>
          <p:nvPr>
            <p:custDataLst>
              <p:tags r:id="rId7"/>
            </p:custDataLst>
          </p:nvPr>
        </p:nvCxnSpPr>
        <p:spPr>
          <a:xfrm>
            <a:off x="2449830" y="3378835"/>
            <a:ext cx="2540" cy="25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19787583"/>
          <p:cNvSpPr txBox="1"/>
          <p:nvPr>
            <p:custDataLst>
              <p:tags r:id="rId8"/>
            </p:custDataLst>
          </p:nvPr>
        </p:nvSpPr>
        <p:spPr>
          <a:xfrm>
            <a:off x="2383790" y="3312795"/>
            <a:ext cx="304800" cy="35560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否</a:t>
            </a:r>
            <a:endParaRPr lang="en-US" altLang="zh-CN" sz="105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5" name="流程图: 过程 433066793"/>
          <p:cNvSpPr/>
          <p:nvPr>
            <p:custDataLst>
              <p:tags r:id="rId9"/>
            </p:custDataLst>
          </p:nvPr>
        </p:nvSpPr>
        <p:spPr>
          <a:xfrm>
            <a:off x="2108200" y="3631565"/>
            <a:ext cx="729615" cy="48958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选择元件类型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6" name="直接箭头连接符 56003840"/>
          <p:cNvCxnSpPr>
            <a:stCxn id="65" idx="1"/>
          </p:cNvCxnSpPr>
          <p:nvPr>
            <p:custDataLst>
              <p:tags r:id="rId10"/>
            </p:custDataLst>
          </p:nvPr>
        </p:nvCxnSpPr>
        <p:spPr>
          <a:xfrm flipH="1" flipV="1">
            <a:off x="1892300" y="3874770"/>
            <a:ext cx="216535" cy="1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流程图: 过程 1339466876"/>
          <p:cNvSpPr/>
          <p:nvPr>
            <p:custDataLst>
              <p:tags r:id="rId11"/>
            </p:custDataLst>
          </p:nvPr>
        </p:nvSpPr>
        <p:spPr>
          <a:xfrm>
            <a:off x="1163320" y="3620770"/>
            <a:ext cx="728980" cy="48895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调整元件位置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8" name="直接箭头连接符 2059165918"/>
          <p:cNvCxnSpPr>
            <a:stCxn id="67" idx="2"/>
          </p:cNvCxnSpPr>
          <p:nvPr>
            <p:custDataLst>
              <p:tags r:id="rId12"/>
            </p:custDataLst>
          </p:nvPr>
        </p:nvCxnSpPr>
        <p:spPr>
          <a:xfrm flipH="1">
            <a:off x="1526540" y="4109085"/>
            <a:ext cx="1270" cy="189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流程图: 过程 1547651946"/>
          <p:cNvSpPr/>
          <p:nvPr>
            <p:custDataLst>
              <p:tags r:id="rId13"/>
            </p:custDataLst>
          </p:nvPr>
        </p:nvSpPr>
        <p:spPr>
          <a:xfrm>
            <a:off x="1163320" y="4307205"/>
            <a:ext cx="728980" cy="48895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输入元件物理量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70" name="直接箭头连接符 2129074893"/>
          <p:cNvCxnSpPr>
            <a:stCxn id="69" idx="3"/>
          </p:cNvCxnSpPr>
          <p:nvPr>
            <p:custDataLst>
              <p:tags r:id="rId14"/>
            </p:custDataLst>
          </p:nvPr>
        </p:nvCxnSpPr>
        <p:spPr>
          <a:xfrm flipV="1">
            <a:off x="1892300" y="4549775"/>
            <a:ext cx="216535" cy="19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流程图: 过程 231811311"/>
          <p:cNvSpPr/>
          <p:nvPr>
            <p:custDataLst>
              <p:tags r:id="rId15"/>
            </p:custDataLst>
          </p:nvPr>
        </p:nvSpPr>
        <p:spPr>
          <a:xfrm>
            <a:off x="2108835" y="4302760"/>
            <a:ext cx="728980" cy="48895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更新元件列表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72" name="连接符: 肘形 1567771834"/>
          <p:cNvCxnSpPr>
            <a:stCxn id="71" idx="2"/>
            <a:endCxn id="62" idx="1"/>
          </p:cNvCxnSpPr>
          <p:nvPr>
            <p:custDataLst>
              <p:tags r:id="rId16"/>
            </p:custDataLst>
          </p:nvPr>
        </p:nvCxnSpPr>
        <p:spPr>
          <a:xfrm rot="5400000" flipH="1">
            <a:off x="1127760" y="3446145"/>
            <a:ext cx="1870075" cy="821055"/>
          </a:xfrm>
          <a:prstGeom prst="bentConnector4">
            <a:avLst>
              <a:gd name="adj1" fmla="val -12224"/>
              <a:gd name="adj2" fmla="val 1945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880585194"/>
          <p:cNvCxnSpPr>
            <a:stCxn id="62" idx="3"/>
          </p:cNvCxnSpPr>
          <p:nvPr>
            <p:custDataLst>
              <p:tags r:id="rId17"/>
            </p:custDataLst>
          </p:nvPr>
        </p:nvCxnSpPr>
        <p:spPr>
          <a:xfrm flipH="1">
            <a:off x="2473325" y="2921635"/>
            <a:ext cx="774065" cy="2724150"/>
          </a:xfrm>
          <a:prstGeom prst="bentConnector4">
            <a:avLst>
              <a:gd name="adj1" fmla="val -72836"/>
              <a:gd name="adj2" fmla="val 868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1"/>
          <p:cNvSpPr txBox="1"/>
          <p:nvPr>
            <p:custDataLst>
              <p:tags r:id="rId18"/>
            </p:custDataLst>
          </p:nvPr>
        </p:nvSpPr>
        <p:spPr>
          <a:xfrm>
            <a:off x="3342005" y="2625090"/>
            <a:ext cx="304800" cy="3549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kern="100"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是</a:t>
            </a:r>
            <a:endParaRPr lang="en-US" altLang="zh-CN" sz="1050" kern="100"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5" name="流程图: 过程 1117233232"/>
          <p:cNvSpPr/>
          <p:nvPr>
            <p:custDataLst>
              <p:tags r:id="rId19"/>
            </p:custDataLst>
          </p:nvPr>
        </p:nvSpPr>
        <p:spPr>
          <a:xfrm>
            <a:off x="2073275" y="5656580"/>
            <a:ext cx="797560" cy="49466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进入绘制导线模式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1" name="流程图: 终止 1394316179"/>
          <p:cNvSpPr/>
          <p:nvPr>
            <p:custDataLst>
              <p:tags r:id="rId20"/>
            </p:custDataLst>
          </p:nvPr>
        </p:nvSpPr>
        <p:spPr>
          <a:xfrm>
            <a:off x="6167755" y="-1428750"/>
            <a:ext cx="1061720" cy="39687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初始化程序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02" name="直接箭头连接符 1025407708"/>
          <p:cNvCxnSpPr>
            <a:stCxn id="101" idx="2"/>
          </p:cNvCxnSpPr>
          <p:nvPr>
            <p:custDataLst>
              <p:tags r:id="rId21"/>
            </p:custDataLst>
          </p:nvPr>
        </p:nvCxnSpPr>
        <p:spPr>
          <a:xfrm>
            <a:off x="6698615" y="-1032510"/>
            <a:ext cx="1270" cy="341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流程图: 过程 1117233232"/>
          <p:cNvSpPr/>
          <p:nvPr>
            <p:custDataLst>
              <p:tags r:id="rId22"/>
            </p:custDataLst>
          </p:nvPr>
        </p:nvSpPr>
        <p:spPr>
          <a:xfrm>
            <a:off x="5552440" y="1443990"/>
            <a:ext cx="797560" cy="49466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进入绘制导线模式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8" name="流程图: 决策 2131078386"/>
          <p:cNvSpPr/>
          <p:nvPr>
            <p:custDataLst>
              <p:tags r:id="rId23"/>
            </p:custDataLst>
          </p:nvPr>
        </p:nvSpPr>
        <p:spPr>
          <a:xfrm>
            <a:off x="5151120" y="2108835"/>
            <a:ext cx="1595120" cy="913765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结束导线绘制？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19" name="直接箭头连接符 800437295"/>
          <p:cNvCxnSpPr/>
          <p:nvPr>
            <p:custDataLst>
              <p:tags r:id="rId24"/>
            </p:custDataLst>
          </p:nvPr>
        </p:nvCxnSpPr>
        <p:spPr>
          <a:xfrm>
            <a:off x="5948680" y="3023235"/>
            <a:ext cx="2540" cy="25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3"/>
          <p:cNvSpPr txBox="1"/>
          <p:nvPr>
            <p:custDataLst>
              <p:tags r:id="rId25"/>
            </p:custDataLst>
          </p:nvPr>
        </p:nvSpPr>
        <p:spPr>
          <a:xfrm>
            <a:off x="5882640" y="2957195"/>
            <a:ext cx="304800" cy="35496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kern="100"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否</a:t>
            </a:r>
            <a:endParaRPr lang="en-US" altLang="zh-CN" sz="1050" kern="100"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1" name="流程图: 过程 579630744"/>
          <p:cNvSpPr/>
          <p:nvPr>
            <p:custDataLst>
              <p:tags r:id="rId26"/>
            </p:custDataLst>
          </p:nvPr>
        </p:nvSpPr>
        <p:spPr>
          <a:xfrm>
            <a:off x="5607050" y="3275965"/>
            <a:ext cx="728980" cy="488950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选择起点（红柱）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2" name="直接箭头连接符 233913701"/>
          <p:cNvCxnSpPr/>
          <p:nvPr>
            <p:custDataLst>
              <p:tags r:id="rId27"/>
            </p:custDataLst>
          </p:nvPr>
        </p:nvCxnSpPr>
        <p:spPr>
          <a:xfrm flipH="1" flipV="1">
            <a:off x="5390515" y="3519170"/>
            <a:ext cx="215900" cy="1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流程图: 过程 1063133575"/>
          <p:cNvSpPr/>
          <p:nvPr>
            <p:custDataLst>
              <p:tags r:id="rId28"/>
            </p:custDataLst>
          </p:nvPr>
        </p:nvSpPr>
        <p:spPr>
          <a:xfrm>
            <a:off x="4661535" y="3265170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选择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中间点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4" name="直接箭头连接符 1569436184"/>
          <p:cNvCxnSpPr/>
          <p:nvPr>
            <p:custDataLst>
              <p:tags r:id="rId29"/>
            </p:custDataLst>
          </p:nvPr>
        </p:nvCxnSpPr>
        <p:spPr>
          <a:xfrm flipH="1">
            <a:off x="5025390" y="3754120"/>
            <a:ext cx="635" cy="188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流程图: 过程 2102425521"/>
          <p:cNvSpPr/>
          <p:nvPr>
            <p:custDataLst>
              <p:tags r:id="rId30"/>
            </p:custDataLst>
          </p:nvPr>
        </p:nvSpPr>
        <p:spPr>
          <a:xfrm>
            <a:off x="4661535" y="3951605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选择终点（蓝柱）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6" name="直接箭头连接符 1402527736"/>
          <p:cNvCxnSpPr/>
          <p:nvPr>
            <p:custDataLst>
              <p:tags r:id="rId31"/>
            </p:custDataLst>
          </p:nvPr>
        </p:nvCxnSpPr>
        <p:spPr>
          <a:xfrm flipV="1">
            <a:off x="5390515" y="4194175"/>
            <a:ext cx="215900" cy="1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流程图: 过程 1376106286"/>
          <p:cNvSpPr/>
          <p:nvPr>
            <p:custDataLst>
              <p:tags r:id="rId32"/>
            </p:custDataLst>
          </p:nvPr>
        </p:nvSpPr>
        <p:spPr>
          <a:xfrm>
            <a:off x="5607050" y="3947795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更新导线邻接矩阵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 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28" name="连接符: 肘形 766224833"/>
          <p:cNvCxnSpPr/>
          <p:nvPr>
            <p:custDataLst>
              <p:tags r:id="rId33"/>
            </p:custDataLst>
          </p:nvPr>
        </p:nvCxnSpPr>
        <p:spPr>
          <a:xfrm rot="5400000" flipH="1">
            <a:off x="4626610" y="3091180"/>
            <a:ext cx="1870075" cy="820420"/>
          </a:xfrm>
          <a:prstGeom prst="bentConnector4">
            <a:avLst>
              <a:gd name="adj1" fmla="val -12224"/>
              <a:gd name="adj2" fmla="val 19454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"/>
          <p:cNvSpPr txBox="1"/>
          <p:nvPr>
            <p:custDataLst>
              <p:tags r:id="rId34"/>
            </p:custDataLst>
          </p:nvPr>
        </p:nvSpPr>
        <p:spPr>
          <a:xfrm>
            <a:off x="6711315" y="2346325"/>
            <a:ext cx="304800" cy="35433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1050" kern="100"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是</a:t>
            </a:r>
            <a:endParaRPr lang="en-US" altLang="zh-CN" sz="1050" kern="100"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0" name="连接符: 肘形 1322644549"/>
          <p:cNvCxnSpPr>
            <a:stCxn id="118" idx="3"/>
          </p:cNvCxnSpPr>
          <p:nvPr>
            <p:custDataLst>
              <p:tags r:id="rId35"/>
            </p:custDataLst>
          </p:nvPr>
        </p:nvCxnSpPr>
        <p:spPr>
          <a:xfrm>
            <a:off x="6746240" y="2566035"/>
            <a:ext cx="414655" cy="4483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流程图: 过程 238567405"/>
          <p:cNvSpPr/>
          <p:nvPr>
            <p:custDataLst>
              <p:tags r:id="rId36"/>
            </p:custDataLst>
          </p:nvPr>
        </p:nvSpPr>
        <p:spPr>
          <a:xfrm>
            <a:off x="6805295" y="3014345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生成元件临界矩阵</a:t>
            </a:r>
            <a:endParaRPr lang="en-US" altLang="zh-CN" sz="1050" kern="100">
              <a:solidFill>
                <a:srgbClr val="000000"/>
              </a:solidFill>
              <a:latin typeface="宋体" panose="02010600030101010101" pitchFamily="2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32" name="流程图: 过程 1500029358"/>
          <p:cNvSpPr/>
          <p:nvPr>
            <p:custDataLst>
              <p:tags r:id="rId37"/>
            </p:custDataLst>
          </p:nvPr>
        </p:nvSpPr>
        <p:spPr>
          <a:xfrm>
            <a:off x="6645275" y="3674110"/>
            <a:ext cx="1053465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计算电导矩阵与电流向量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3" name="直接箭头连接符 1871972714"/>
          <p:cNvCxnSpPr>
            <a:stCxn id="131" idx="2"/>
          </p:cNvCxnSpPr>
          <p:nvPr>
            <p:custDataLst>
              <p:tags r:id="rId38"/>
            </p:custDataLst>
          </p:nvPr>
        </p:nvCxnSpPr>
        <p:spPr>
          <a:xfrm flipH="1">
            <a:off x="7169150" y="3502660"/>
            <a:ext cx="635" cy="17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流程图: 过程 1168591121"/>
          <p:cNvSpPr/>
          <p:nvPr>
            <p:custDataLst>
              <p:tags r:id="rId39"/>
            </p:custDataLst>
          </p:nvPr>
        </p:nvSpPr>
        <p:spPr>
          <a:xfrm>
            <a:off x="6817995" y="4323080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求解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节点电压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5" name="直接箭头连接符 345204695"/>
          <p:cNvCxnSpPr/>
          <p:nvPr>
            <p:custDataLst>
              <p:tags r:id="rId40"/>
            </p:custDataLst>
          </p:nvPr>
        </p:nvCxnSpPr>
        <p:spPr>
          <a:xfrm>
            <a:off x="7181850" y="4173855"/>
            <a:ext cx="0" cy="148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033321602"/>
          <p:cNvCxnSpPr>
            <a:stCxn id="134" idx="2"/>
          </p:cNvCxnSpPr>
          <p:nvPr>
            <p:custDataLst>
              <p:tags r:id="rId41"/>
            </p:custDataLst>
          </p:nvPr>
        </p:nvCxnSpPr>
        <p:spPr>
          <a:xfrm flipH="1">
            <a:off x="7181850" y="4811395"/>
            <a:ext cx="1270" cy="177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流程图: 过程 99938664"/>
          <p:cNvSpPr/>
          <p:nvPr>
            <p:custDataLst>
              <p:tags r:id="rId42"/>
            </p:custDataLst>
          </p:nvPr>
        </p:nvSpPr>
        <p:spPr>
          <a:xfrm>
            <a:off x="6817995" y="4987925"/>
            <a:ext cx="728980" cy="48831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Times New Roman" panose="02020603050405020304"/>
                <a:sym typeface="Times New Roman" panose="02020603050405020304"/>
              </a:rPr>
              <a:t>绘制电压波形</a:t>
            </a:r>
            <a:endParaRPr lang="en-US" altLang="zh-CN" sz="1050" kern="10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38" name="直接箭头连接符 156202583"/>
          <p:cNvCxnSpPr>
            <a:stCxn id="137" idx="1"/>
            <a:endCxn id="139" idx="3"/>
          </p:cNvCxnSpPr>
          <p:nvPr>
            <p:custDataLst>
              <p:tags r:id="rId43"/>
            </p:custDataLst>
          </p:nvPr>
        </p:nvCxnSpPr>
        <p:spPr>
          <a:xfrm flipH="1">
            <a:off x="6486525" y="5232400"/>
            <a:ext cx="331470" cy="6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流程图: 终止 1235982217"/>
          <p:cNvSpPr/>
          <p:nvPr>
            <p:custDataLst>
              <p:tags r:id="rId44"/>
            </p:custDataLst>
          </p:nvPr>
        </p:nvSpPr>
        <p:spPr>
          <a:xfrm>
            <a:off x="5518785" y="5007610"/>
            <a:ext cx="967740" cy="450215"/>
          </a:xfrm>
          <a:prstGeom prst="flowChartTermina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程序</a:t>
            </a:r>
            <a:r>
              <a:rPr lang="en-US" altLang="zh-CN" sz="1050" kern="100">
                <a:solidFill>
                  <a:srgbClr val="000000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结束</a:t>
            </a:r>
            <a:endParaRPr lang="en-US" altLang="zh-CN" sz="1050" kern="100">
              <a:solidFill>
                <a:srgbClr val="000000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140" name="直接箭头连接符 2"/>
          <p:cNvCxnSpPr/>
          <p:nvPr>
            <p:custDataLst>
              <p:tags r:id="rId45"/>
            </p:custDataLst>
          </p:nvPr>
        </p:nvCxnSpPr>
        <p:spPr>
          <a:xfrm flipH="1">
            <a:off x="5958840" y="1941830"/>
            <a:ext cx="635" cy="176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仿真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元件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 descr="ud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4005" y="3879215"/>
            <a:ext cx="1982470" cy="1982470"/>
          </a:xfrm>
          <a:prstGeom prst="rect">
            <a:avLst/>
          </a:prstGeom>
        </p:spPr>
      </p:pic>
      <p:pic>
        <p:nvPicPr>
          <p:cNvPr id="6" name="图片 5" descr="r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998220"/>
            <a:ext cx="2639695" cy="2231390"/>
          </a:xfrm>
          <a:prstGeom prst="rect">
            <a:avLst/>
          </a:prstGeom>
        </p:spPr>
      </p:pic>
      <p:pic>
        <p:nvPicPr>
          <p:cNvPr id="8" name="图片 7" descr="ind"/>
          <p:cNvPicPr>
            <a:picLocks noChangeAspect="1"/>
          </p:cNvPicPr>
          <p:nvPr/>
        </p:nvPicPr>
        <p:blipFill>
          <a:blip r:embed="rId3"/>
          <a:srcRect b="15070"/>
          <a:stretch>
            <a:fillRect/>
          </a:stretch>
        </p:blipFill>
        <p:spPr>
          <a:xfrm>
            <a:off x="8329295" y="998220"/>
            <a:ext cx="2097405" cy="2231390"/>
          </a:xfrm>
          <a:prstGeom prst="rect">
            <a:avLst/>
          </a:prstGeom>
        </p:spPr>
      </p:pic>
      <p:pic>
        <p:nvPicPr>
          <p:cNvPr id="14" name="图片 13" descr="c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270" y="998220"/>
            <a:ext cx="2494915" cy="2216785"/>
          </a:xfrm>
          <a:prstGeom prst="rect">
            <a:avLst/>
          </a:prstGeom>
        </p:spPr>
      </p:pic>
      <p:pic>
        <p:nvPicPr>
          <p:cNvPr id="15" name="图片 14" descr="id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745" y="3979545"/>
            <a:ext cx="2957195" cy="19653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61920" y="3336290"/>
            <a:ext cx="69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电阻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5948045" y="3336290"/>
            <a:ext cx="69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</a:t>
            </a:r>
            <a:r>
              <a:rPr lang="zh-CN" altLang="en-US"/>
              <a:t>容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9030970" y="3336290"/>
            <a:ext cx="69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</a:t>
            </a:r>
            <a:r>
              <a:rPr lang="zh-CN" altLang="en-US"/>
              <a:t>感</a:t>
            </a:r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3355975" y="578866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电压源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722870" y="6076315"/>
            <a:ext cx="889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电流</a:t>
            </a:r>
            <a:r>
              <a:rPr lang="zh-CN" altLang="en-US"/>
              <a:t>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3586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RC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串联电路仿真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98055" y="1482725"/>
            <a:ext cx="33750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U=10V,R=1kΩ,C=1μF,f=1kHz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6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9590" y="933450"/>
            <a:ext cx="5274310" cy="2794000"/>
          </a:xfrm>
          <a:prstGeom prst="rect">
            <a:avLst/>
          </a:prstGeom>
        </p:spPr>
      </p:pic>
      <p:pic>
        <p:nvPicPr>
          <p:cNvPr id="1199412175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52015" y="3926205"/>
            <a:ext cx="7887335" cy="2700655"/>
          </a:xfrm>
          <a:prstGeom prst="rect">
            <a:avLst/>
          </a:prstGeom>
        </p:spPr>
      </p:pic>
      <p:pic>
        <p:nvPicPr>
          <p:cNvPr id="114028981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19340" y="2212340"/>
            <a:ext cx="3131820" cy="1264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3561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RL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串联电路仿真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98055" y="1482725"/>
            <a:ext cx="33750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I=10A,L=0.5H,R=1kΩ,f=1kHz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223423570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8805" y="1032510"/>
            <a:ext cx="5274310" cy="2794000"/>
          </a:xfrm>
          <a:prstGeom prst="rect">
            <a:avLst/>
          </a:prstGeom>
        </p:spPr>
      </p:pic>
      <p:pic>
        <p:nvPicPr>
          <p:cNvPr id="1154713371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23745" y="3925570"/>
            <a:ext cx="8527415" cy="2809875"/>
          </a:xfrm>
          <a:prstGeom prst="rect">
            <a:avLst/>
          </a:prstGeom>
        </p:spPr>
      </p:pic>
      <p:pic>
        <p:nvPicPr>
          <p:cNvPr id="1561105125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20280" y="2282190"/>
            <a:ext cx="3352800" cy="124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617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RLC串联（非谐振）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690995" y="1489075"/>
            <a:ext cx="406273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U=10V,R=1kΩ, C=0.5μF,L=0.5H,f=1kHz</a:t>
            </a:r>
            <a:endParaRPr lang="zh-CN" altLang="en-US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76727679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1890" y="1147445"/>
            <a:ext cx="5274310" cy="2794000"/>
          </a:xfrm>
          <a:prstGeom prst="rect">
            <a:avLst/>
          </a:prstGeom>
        </p:spPr>
      </p:pic>
      <p:pic>
        <p:nvPicPr>
          <p:cNvPr id="1761679794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59940" y="4279265"/>
            <a:ext cx="8072120" cy="2262505"/>
          </a:xfrm>
          <a:prstGeom prst="rect">
            <a:avLst/>
          </a:prstGeom>
        </p:spPr>
      </p:pic>
      <p:pic>
        <p:nvPicPr>
          <p:cNvPr id="1181297661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26655"/>
          <a:stretch>
            <a:fillRect/>
          </a:stretch>
        </p:blipFill>
        <p:spPr>
          <a:xfrm>
            <a:off x="6788150" y="2270760"/>
            <a:ext cx="3868420" cy="134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572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RLC串联（谐振）</a:t>
            </a:r>
            <a:r>
              <a:rPr lang="zh-CN" altLang="en-US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电路仿真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18045" y="1257300"/>
            <a:ext cx="394970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U=10V,R=1kΩ, C=0.5μF,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L=0.5H,f=318.31Hz (ω=2000 rad/s)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9590" y="1094105"/>
            <a:ext cx="5274310" cy="2796540"/>
          </a:xfrm>
          <a:prstGeom prst="rect">
            <a:avLst/>
          </a:prstGeom>
        </p:spPr>
      </p:pic>
      <p:pic>
        <p:nvPicPr>
          <p:cNvPr id="3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67685" y="4051300"/>
            <a:ext cx="6518275" cy="2625090"/>
          </a:xfrm>
          <a:prstGeom prst="rect">
            <a:avLst/>
          </a:prstGeom>
        </p:spPr>
      </p:pic>
      <p:pic>
        <p:nvPicPr>
          <p:cNvPr id="1646465044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10450" y="2087880"/>
            <a:ext cx="32766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9A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76"/>
          <p:cNvSpPr/>
          <p:nvPr/>
        </p:nvSpPr>
        <p:spPr>
          <a:xfrm flipH="1">
            <a:off x="472439" y="319249"/>
            <a:ext cx="1589824" cy="1441259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070C0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文本占位符 1"/>
          <p:cNvSpPr txBox="1"/>
          <p:nvPr/>
        </p:nvSpPr>
        <p:spPr>
          <a:xfrm>
            <a:off x="2003123" y="920780"/>
            <a:ext cx="3754877" cy="663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44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ONTENTS</a:t>
            </a:r>
            <a:endParaRPr kumimoji="0" lang="en-US" altLang="zh-CN" sz="44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91041" y="381259"/>
            <a:ext cx="10631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C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938182" y="5390411"/>
            <a:ext cx="3835909" cy="589473"/>
            <a:chOff x="6676062" y="4354667"/>
            <a:chExt cx="3835909" cy="589473"/>
          </a:xfrm>
        </p:grpSpPr>
        <p:grpSp>
          <p:nvGrpSpPr>
            <p:cNvPr id="40" name="组合 39"/>
            <p:cNvGrpSpPr/>
            <p:nvPr/>
          </p:nvGrpSpPr>
          <p:grpSpPr>
            <a:xfrm>
              <a:off x="6676062" y="4354667"/>
              <a:ext cx="677509" cy="589473"/>
              <a:chOff x="725726" y="1781746"/>
              <a:chExt cx="515267" cy="515267"/>
            </a:xfrm>
          </p:grpSpPr>
          <p:sp>
            <p:nvSpPr>
              <p:cNvPr id="42" name="椭圆 41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75116" y="1823935"/>
                <a:ext cx="423284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04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>
              <a:off x="7470956" y="4357016"/>
              <a:ext cx="304101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小标宋简体" panose="02010601030101010101" charset="-122"/>
                  <a:ea typeface="方正小标宋简体" panose="02010601030101010101" charset="-122"/>
                </a:rPr>
                <a:t>仿真说明及结果</a:t>
              </a:r>
              <a:endPara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方正小标宋简体" panose="02010601030101010101" charset="-122"/>
                <a:ea typeface="方正小标宋简体" panose="02010601030101010101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54153" y="2365534"/>
            <a:ext cx="2610994" cy="589473"/>
            <a:chOff x="6676062" y="1485494"/>
            <a:chExt cx="2610994" cy="589473"/>
          </a:xfrm>
        </p:grpSpPr>
        <p:grpSp>
          <p:nvGrpSpPr>
            <p:cNvPr id="44" name="组合 43"/>
            <p:cNvGrpSpPr/>
            <p:nvPr/>
          </p:nvGrpSpPr>
          <p:grpSpPr>
            <a:xfrm>
              <a:off x="6676062" y="1485494"/>
              <a:ext cx="679374" cy="589473"/>
              <a:chOff x="725726" y="1781746"/>
              <a:chExt cx="515267" cy="515267"/>
            </a:xfrm>
          </p:grpSpPr>
          <p:sp>
            <p:nvSpPr>
              <p:cNvPr id="46" name="椭圆 45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792109" y="1823935"/>
                <a:ext cx="389296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01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7470956" y="1487843"/>
              <a:ext cx="181610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方正小标宋简体" panose="02010601030101010101" charset="-122"/>
                  <a:ea typeface="方正小标宋简体" panose="02010601030101010101" charset="-122"/>
                  <a:cs typeface="+mn-cs"/>
                </a:rPr>
                <a:t>理论基础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954153" y="3384907"/>
            <a:ext cx="3422540" cy="589473"/>
            <a:chOff x="6676062" y="2441885"/>
            <a:chExt cx="3422540" cy="589473"/>
          </a:xfrm>
        </p:grpSpPr>
        <p:sp>
          <p:nvSpPr>
            <p:cNvPr id="36" name="矩形 35"/>
            <p:cNvSpPr/>
            <p:nvPr/>
          </p:nvSpPr>
          <p:spPr>
            <a:xfrm>
              <a:off x="7470956" y="2444234"/>
              <a:ext cx="2627646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3200" b="1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方正小标宋简体" panose="02010601030101010101" charset="-122"/>
                  <a:ea typeface="方正小标宋简体" panose="02010601030101010101" charset="-122"/>
                </a:rPr>
                <a:t>研究意义</a:t>
              </a:r>
              <a:endParaRPr lang="zh-CN" altLang="en-US" sz="32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方正小标宋简体" panose="02010601030101010101" charset="-122"/>
                <a:ea typeface="方正小标宋简体" panose="02010601030101010101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676062" y="2441885"/>
              <a:ext cx="676565" cy="589473"/>
              <a:chOff x="725726" y="1781746"/>
              <a:chExt cx="515267" cy="515267"/>
            </a:xfrm>
          </p:grpSpPr>
          <p:sp>
            <p:nvSpPr>
              <p:cNvPr id="38" name="椭圆 37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74821" y="1823935"/>
                <a:ext cx="423874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02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954153" y="4404280"/>
            <a:ext cx="3835909" cy="589473"/>
            <a:chOff x="6676062" y="3398276"/>
            <a:chExt cx="3835909" cy="589473"/>
          </a:xfrm>
        </p:grpSpPr>
        <p:grpSp>
          <p:nvGrpSpPr>
            <p:cNvPr id="28" name="组合 27"/>
            <p:cNvGrpSpPr/>
            <p:nvPr/>
          </p:nvGrpSpPr>
          <p:grpSpPr>
            <a:xfrm>
              <a:off x="6676062" y="3398276"/>
              <a:ext cx="677509" cy="589473"/>
              <a:chOff x="725726" y="1781746"/>
              <a:chExt cx="515267" cy="515267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Palatino" charset="0"/>
                  <a:ea typeface="华文宋体" panose="02010600040101010101" charset="-122"/>
                  <a:cs typeface="+mn-cs"/>
                  <a:sym typeface="Palatino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770850" y="1823935"/>
                <a:ext cx="431817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Stencil" panose="040409050D0802020404" pitchFamily="82" charset="0"/>
                    <a:ea typeface="等线" panose="02010600030101010101" charset="-122"/>
                    <a:cs typeface="+mn-cs"/>
                  </a:rPr>
                  <a:t>03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Stencil" panose="040409050D0802020404" pitchFamily="82" charset="0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7470956" y="3400625"/>
              <a:ext cx="3041015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小标宋简体" panose="02010601030101010101" charset="-122"/>
                  <a:ea typeface="方正小标宋简体" panose="02010601030101010101" charset="-122"/>
                </a:rPr>
                <a:t>代码展示</a:t>
              </a:r>
              <a:r>
                <a:rPr lang="zh-CN" altLang="en-US" sz="32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方正小标宋简体" panose="02010601030101010101" charset="-122"/>
                  <a:ea typeface="方正小标宋简体" panose="02010601030101010101" charset="-122"/>
                </a:rPr>
                <a:t>及解释</a:t>
              </a:r>
              <a:endParaRPr lang="zh-CN" altLang="en-US" sz="3200" b="1" dirty="0">
                <a:solidFill>
                  <a:prstClr val="black">
                    <a:lumMod val="85000"/>
                    <a:lumOff val="15000"/>
                  </a:prstClr>
                </a:solidFill>
                <a:latin typeface="方正小标宋简体" panose="02010601030101010101" charset="-122"/>
                <a:ea typeface="方正小标宋简体" panose="02010601030101010101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3586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RC</a:t>
            </a:r>
            <a:r>
              <a:rPr lang="zh-CN" altLang="en-US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并联电路仿真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00215" y="1252220"/>
            <a:ext cx="434657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I=10A∠30°,R=1kΩ, C=1μF, f=1000Hz 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128817661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9260" y="1008380"/>
            <a:ext cx="4872990" cy="2581275"/>
          </a:xfrm>
          <a:prstGeom prst="rect">
            <a:avLst/>
          </a:prstGeom>
        </p:spPr>
      </p:pic>
      <p:pic>
        <p:nvPicPr>
          <p:cNvPr id="1488468667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90385" y="1981200"/>
            <a:ext cx="4166235" cy="1353185"/>
          </a:xfrm>
          <a:prstGeom prst="rect">
            <a:avLst/>
          </a:prstGeom>
        </p:spPr>
      </p:pic>
      <p:pic>
        <p:nvPicPr>
          <p:cNvPr id="1901523279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83815" y="3664585"/>
            <a:ext cx="8140065" cy="2723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704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复杂电路（三相非对称负载）</a:t>
            </a:r>
            <a:r>
              <a:rPr lang="zh-CN" altLang="en-US" sz="3600" b="1" kern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仿真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644765" y="1576705"/>
            <a:ext cx="308991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U=220V,R1=50Ω,R2=100Ω,R3=200Ω,f=50Hz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indent="0" algn="ctr">
              <a:buFont typeface="Wingdings" panose="05000000000000000000" charset="0"/>
              <a:buNone/>
            </a:pP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电压源相位依次相差120°</a:t>
            </a:r>
            <a:r>
              <a:rPr lang="en-US" altLang="zh-CN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</a:t>
            </a:r>
            <a:r>
              <a:rPr lang="zh-CN" altLang="en-US" sz="200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电阻标号从上到下</a:t>
            </a:r>
            <a:endParaRPr lang="zh-CN" altLang="en-US" sz="200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674014797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7580" y="1043940"/>
            <a:ext cx="4796790" cy="2543810"/>
          </a:xfrm>
          <a:prstGeom prst="rect">
            <a:avLst/>
          </a:prstGeom>
        </p:spPr>
      </p:pic>
      <p:pic>
        <p:nvPicPr>
          <p:cNvPr id="84009578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67865" y="3698875"/>
            <a:ext cx="5315585" cy="2599055"/>
          </a:xfrm>
          <a:prstGeom prst="rect">
            <a:avLst/>
          </a:prstGeom>
        </p:spPr>
      </p:pic>
      <p:pic>
        <p:nvPicPr>
          <p:cNvPr id="797764620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r="28726"/>
          <a:stretch>
            <a:fillRect/>
          </a:stretch>
        </p:blipFill>
        <p:spPr>
          <a:xfrm>
            <a:off x="7482205" y="3698875"/>
            <a:ext cx="3538855" cy="2599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31049" y="1855366"/>
            <a:ext cx="8175445" cy="3529890"/>
          </a:xfrm>
          <a:prstGeom prst="rect">
            <a:avLst/>
          </a:prstGeom>
        </p:spPr>
      </p:pic>
      <p:sp>
        <p:nvSpPr>
          <p:cNvPr id="34" name="平行四边形 33"/>
          <p:cNvSpPr/>
          <p:nvPr/>
        </p:nvSpPr>
        <p:spPr>
          <a:xfrm>
            <a:off x="9700192" y="-21822"/>
            <a:ext cx="5520696" cy="6858000"/>
          </a:xfrm>
          <a:prstGeom prst="parallelogram">
            <a:avLst>
              <a:gd name="adj" fmla="val 76100"/>
            </a:avLst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</a:gradFill>
          <a:ln>
            <a:noFill/>
          </a:ln>
          <a:effectLst>
            <a:outerShdw blurRad="762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-4160345" y="1627322"/>
            <a:ext cx="6973806" cy="5230678"/>
          </a:xfrm>
          <a:prstGeom prst="parallelogram">
            <a:avLst>
              <a:gd name="adj" fmla="val 60655"/>
            </a:avLst>
          </a:prstGeom>
          <a:solidFill>
            <a:srgbClr val="0070C0"/>
          </a:solidFill>
          <a:ln>
            <a:noFill/>
          </a:ln>
          <a:effectLst>
            <a:outerShdw blurRad="508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三角形 15"/>
          <p:cNvSpPr/>
          <p:nvPr/>
        </p:nvSpPr>
        <p:spPr>
          <a:xfrm>
            <a:off x="2003698" y="1631111"/>
            <a:ext cx="1627559" cy="1337504"/>
          </a:xfrm>
          <a:prstGeom prst="triangle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三角形 29"/>
          <p:cNvSpPr/>
          <p:nvPr/>
        </p:nvSpPr>
        <p:spPr>
          <a:xfrm rot="10800000">
            <a:off x="2987725" y="1911477"/>
            <a:ext cx="1266785" cy="1041025"/>
          </a:xfrm>
          <a:prstGeom prst="triangle">
            <a:avLst/>
          </a:prstGeom>
          <a:solidFill>
            <a:srgbClr val="0064C8"/>
          </a:solidFill>
          <a:ln>
            <a:noFill/>
          </a:ln>
          <a:effectLst>
            <a:outerShdw blurRad="762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5" name="直线连接符 24"/>
          <p:cNvCxnSpPr/>
          <p:nvPr/>
        </p:nvCxnSpPr>
        <p:spPr>
          <a:xfrm flipH="1">
            <a:off x="11287970" y="5356368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>
            <a:off x="5680255" y="1466983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/>
          <p:nvPr/>
        </p:nvCxnSpPr>
        <p:spPr>
          <a:xfrm flipH="1">
            <a:off x="-228600" y="5572016"/>
            <a:ext cx="904030" cy="1501632"/>
          </a:xfrm>
          <a:prstGeom prst="line">
            <a:avLst/>
          </a:prstGeom>
          <a:ln w="25400">
            <a:solidFill>
              <a:srgbClr val="0064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平行四边形 56"/>
          <p:cNvSpPr/>
          <p:nvPr/>
        </p:nvSpPr>
        <p:spPr>
          <a:xfrm>
            <a:off x="-5637890" y="2431990"/>
            <a:ext cx="6973806" cy="5230678"/>
          </a:xfrm>
          <a:prstGeom prst="parallelogram">
            <a:avLst>
              <a:gd name="adj" fmla="val 60655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2060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50473" y="2444140"/>
            <a:ext cx="5284829" cy="1680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dist">
              <a:lnSpc>
                <a:spcPct val="130000"/>
              </a:lnSpc>
              <a:defRPr/>
            </a:pPr>
            <a:r>
              <a:rPr kumimoji="1" lang="zh-CN" altLang="en-US" sz="8800" b="1" dirty="0">
                <a:solidFill>
                  <a:srgbClr val="0046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谢谢大家</a:t>
            </a:r>
            <a:endParaRPr kumimoji="1" lang="zh-CN" alt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55665" y="4801235"/>
            <a:ext cx="54794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  <a:defRPr/>
            </a:pPr>
            <a:r>
              <a:rPr kumimoji="1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</a:rPr>
              <a:t>第六组</a:t>
            </a:r>
            <a:r>
              <a:rPr kumimoji="1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方正小标宋简体" panose="02010601030101010101" charset="-122"/>
                <a:ea typeface="方正小标宋简体" panose="02010601030101010101" charset="-122"/>
              </a:rPr>
              <a:t>   </a:t>
            </a:r>
            <a:r>
              <a:rPr kumimoji="1" lang="zh-CN" altLang="en-US" sz="2000" dirty="0">
                <a:solidFill>
                  <a:schemeClr val="tx1"/>
                </a:solidFill>
                <a:latin typeface="方正小标宋简体" panose="02010601030101010101" charset="-122"/>
                <a:ea typeface="方正小标宋简体" panose="02010601030101010101" charset="-122"/>
                <a:cs typeface="Calibri" panose="020F0502020204030204" pitchFamily="34" charset="0"/>
                <a:sym typeface="+mn-ea"/>
              </a:rPr>
              <a:t>节点电压法</a:t>
            </a:r>
            <a:r>
              <a:rPr kumimoji="1" lang="en-US" altLang="zh-CN" sz="2000" dirty="0">
                <a:solidFill>
                  <a:schemeClr val="tx1"/>
                </a:solidFill>
                <a:latin typeface="方正小标宋简体" panose="02010601030101010101" charset="-122"/>
                <a:ea typeface="方正小标宋简体" panose="02010601030101010101" charset="-122"/>
                <a:cs typeface="Calibri" panose="020F0502020204030204" pitchFamily="34" charset="0"/>
                <a:sym typeface="+mn-ea"/>
              </a:rPr>
              <a:t>-</a:t>
            </a:r>
            <a:r>
              <a:rPr kumimoji="1" lang="zh-CN" altLang="en-US" sz="2000" dirty="0">
                <a:solidFill>
                  <a:schemeClr val="tx1"/>
                </a:solidFill>
                <a:latin typeface="方正小标宋简体" panose="02010601030101010101" charset="-122"/>
                <a:ea typeface="方正小标宋简体" panose="02010601030101010101" charset="-122"/>
                <a:cs typeface="Calibri" panose="020F0502020204030204" pitchFamily="34" charset="0"/>
                <a:sym typeface="+mn-ea"/>
              </a:rPr>
              <a:t>正弦稳态电路相量法计算</a:t>
            </a:r>
            <a:endParaRPr kumimoji="1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小标宋简体" panose="02010601030101010101" charset="-122"/>
              <a:ea typeface="方正小标宋简体" panose="02010601030101010101" charset="-122"/>
              <a:cs typeface="Calibri" panose="020F0502020204030204" pitchFamily="34" charset="0"/>
              <a:sym typeface="+mn-ea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00" y="1911477"/>
            <a:ext cx="2514152" cy="673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01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89263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础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73159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理论基础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07060" y="1315085"/>
                <a:ext cx="6716395" cy="4538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fontAlgn="auto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正弦稳态电路</a:t>
                </a:r>
                <a:endParaRPr lang="zh-CN" altLang="en-US" sz="2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lvl="1" indent="0" fontAlgn="auto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charset="0"/>
                  <a:buNone/>
                </a:pP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正弦交流电源激励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下，电路中的</a:t>
                </a:r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电压和电流都是正弦波形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，并且</a:t>
                </a:r>
                <a:r>
                  <a: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达到稳定状态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的电路。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相量法</a:t>
                </a:r>
                <a:endParaRPr lang="zh-CN" altLang="en-US" sz="2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algn="l" fontAlgn="auto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charset="0"/>
                  <a:buChar char="ü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1893年，德国人C.P.施泰因梅茨首先提出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l" fontAlgn="auto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charset="0"/>
                  <a:buChar char="ü"/>
                </a:pPr>
                <a:r>
                  <a:rPr lang="zh-CN" altLang="en-US" sz="18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将描述正弦稳态电路的微分积分方程变换成复数代数方程</a:t>
                </a:r>
                <a:endPara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endParaRPr>
              </a:p>
              <a:p>
                <a:pPr marL="742950" lvl="1" indent="-285750" algn="l" fontAlgn="auto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charset="0"/>
                  <a:buChar char="ü"/>
                </a:pPr>
                <a:r>
                  <a:rPr lang="zh-CN" altLang="en-US" sz="1800">
                    <a:latin typeface="Times New Roman" panose="02020603050405020304" pitchFamily="18" charset="0"/>
                    <a:cs typeface="Times New Roman" panose="02020603050405020304" pitchFamily="18" charset="0"/>
                    <a:sym typeface="+mn-ea"/>
                  </a:rPr>
                  <a:t>相量形式下，交流电路的基尔霍夫定律可表示为</a:t>
                </a:r>
                <a:endPara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l" fontAlgn="auto"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 typeface="Wingdings" panose="05000000000000000000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en-US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sz="18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8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18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I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  <m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altLang="zh-C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，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zh-CN" altLang="en-US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zh-CN" altLang="en-US" sz="18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en-US" sz="18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sz="18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180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  <m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fontAlgn="auto"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charset="0"/>
                  <a:buChar char="Ø"/>
                </a:pPr>
                <a:r>
                  <a:rPr lang="zh-CN" altLang="en-US" sz="200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节点电压法</a:t>
                </a:r>
                <a:endParaRPr lang="zh-CN" altLang="en-US" sz="2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 marL="742950" lvl="1" indent="-285750" fontAlgn="auto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charset="0"/>
                  <a:buChar char="ü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基于KCL和</a:t>
                </a:r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VCR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对节点电压进行求解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fontAlgn="auto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charset="0"/>
                  <a:buChar char="ü"/>
                </a:pP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正弦稳态电路中的应用步骤与直流电路类似</a:t>
                </a:r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60" y="1315085"/>
                <a:ext cx="6716395" cy="45389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090" y="396240"/>
            <a:ext cx="3881120" cy="1558925"/>
          </a:xfrm>
          <a:prstGeom prst="rect">
            <a:avLst/>
          </a:prstGeom>
        </p:spPr>
      </p:pic>
      <p:pic>
        <p:nvPicPr>
          <p:cNvPr id="8" name="图片 7" descr="1"/>
          <p:cNvPicPr>
            <a:picLocks noChangeAspect="1"/>
          </p:cNvPicPr>
          <p:nvPr/>
        </p:nvPicPr>
        <p:blipFill>
          <a:blip r:embed="rId3"/>
          <a:srcRect l="3552" t="10269" b="7877"/>
          <a:stretch>
            <a:fillRect/>
          </a:stretch>
        </p:blipFill>
        <p:spPr>
          <a:xfrm>
            <a:off x="7473315" y="2202815"/>
            <a:ext cx="4344670" cy="20764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15556" t="13148" r="16065" b="38231"/>
          <a:stretch>
            <a:fillRect/>
          </a:stretch>
        </p:blipFill>
        <p:spPr>
          <a:xfrm>
            <a:off x="7896860" y="4526280"/>
            <a:ext cx="3497580" cy="186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02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89263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究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意</a:t>
            </a:r>
            <a:r>
              <a:rPr kumimoji="0" lang="en-US" altLang="zh-CN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义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73159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8540878" y="2060294"/>
            <a:ext cx="4899047" cy="489904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075444" y="1174831"/>
            <a:ext cx="3453795" cy="3453795"/>
          </a:xfrm>
          <a:prstGeom prst="ellipse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0959987" y="4479403"/>
            <a:ext cx="2327538" cy="2327538"/>
          </a:xfrm>
          <a:prstGeom prst="ellipse">
            <a:avLst/>
          </a:prstGeom>
          <a:solidFill>
            <a:srgbClr val="039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992567" y="1639577"/>
            <a:ext cx="659180" cy="659180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990234" y="549683"/>
            <a:ext cx="1133522" cy="1133522"/>
          </a:xfrm>
          <a:prstGeom prst="ellipse">
            <a:avLst/>
          </a:prstGeom>
          <a:solidFill>
            <a:srgbClr val="89DF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36490" y="4001745"/>
            <a:ext cx="955315" cy="955315"/>
          </a:xfrm>
          <a:prstGeom prst="ellipse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研究意义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l="5748" t="32677" r="5111" b="3651"/>
          <a:stretch>
            <a:fillRect/>
          </a:stretch>
        </p:blipFill>
        <p:spPr>
          <a:xfrm>
            <a:off x="7785033" y="3640885"/>
            <a:ext cx="1740771" cy="1737864"/>
          </a:xfrm>
          <a:custGeom>
            <a:avLst/>
            <a:gdLst>
              <a:gd name="connsiteX0" fmla="*/ 1661106 w 3322212"/>
              <a:gd name="connsiteY0" fmla="*/ 0 h 3322212"/>
              <a:gd name="connsiteX1" fmla="*/ 3322212 w 3322212"/>
              <a:gd name="connsiteY1" fmla="*/ 1661106 h 3322212"/>
              <a:gd name="connsiteX2" fmla="*/ 1661106 w 3322212"/>
              <a:gd name="connsiteY2" fmla="*/ 3322212 h 3322212"/>
              <a:gd name="connsiteX3" fmla="*/ 0 w 3322212"/>
              <a:gd name="connsiteY3" fmla="*/ 1661106 h 3322212"/>
              <a:gd name="connsiteX4" fmla="*/ 1661106 w 3322212"/>
              <a:gd name="connsiteY4" fmla="*/ 0 h 332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212" h="3322212">
                <a:moveTo>
                  <a:pt x="1661106" y="0"/>
                </a:moveTo>
                <a:cubicBezTo>
                  <a:pt x="2578510" y="0"/>
                  <a:pt x="3322212" y="743702"/>
                  <a:pt x="3322212" y="1661106"/>
                </a:cubicBezTo>
                <a:cubicBezTo>
                  <a:pt x="3322212" y="2578510"/>
                  <a:pt x="2578510" y="3322212"/>
                  <a:pt x="1661106" y="3322212"/>
                </a:cubicBezTo>
                <a:cubicBezTo>
                  <a:pt x="743702" y="3322212"/>
                  <a:pt x="0" y="2578510"/>
                  <a:pt x="0" y="1661106"/>
                </a:cubicBezTo>
                <a:cubicBezTo>
                  <a:pt x="0" y="743702"/>
                  <a:pt x="743702" y="0"/>
                  <a:pt x="1661106" y="0"/>
                </a:cubicBez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411480" y="1765935"/>
            <a:ext cx="7106920" cy="3730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b="1"/>
              <a:t>正弦稳态电路的研究具有重要的理论价值和现实意义：</a:t>
            </a:r>
            <a:endParaRPr lang="zh-CN" altLang="en-US" sz="2000" b="1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电力工程中大多数问题可以按正弦稳态电路分析解决；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将线性电阻电路中的分析方法和定理推广至正弦稳态电路；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为正弦稳态电路建立普适且易于程序性操作的求解办法。</a:t>
            </a:r>
            <a:endParaRPr lang="zh-CN" altLang="en-US"/>
          </a:p>
          <a:p>
            <a:pPr marL="285750" indent="-285750" fontAlgn="auto"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b="1"/>
              <a:t>小组成员编写了完整的节点电压法，可以做到：</a:t>
            </a:r>
            <a:endParaRPr lang="zh-CN" altLang="en-US" sz="2000" b="1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ython编写计算程序；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准确计算现实电路输出；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仿真程序可视化；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完整实现电路仿真功能；</a:t>
            </a:r>
            <a:endParaRPr lang="zh-CN" altLang="en-US"/>
          </a:p>
          <a:p>
            <a:pPr marL="742950" lvl="1" indent="-285750" fontAlgn="auto">
              <a:spcBef>
                <a:spcPts val="300"/>
              </a:spcBef>
              <a:spcAft>
                <a:spcPts val="300"/>
              </a:spcAft>
              <a:buFont typeface="Wingdings" panose="05000000000000000000" charset="0"/>
              <a:buChar char="ü"/>
            </a:pPr>
            <a:r>
              <a:rPr lang="zh-CN" altLang="en-US"/>
              <a:t>提供易操作的电路仿真开发平台。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7437119" y="947994"/>
            <a:ext cx="2731647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5000" b="1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03</a:t>
            </a:r>
            <a:endParaRPr kumimoji="0" lang="zh-CN" altLang="en-US" sz="15000" b="1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266000" y="3892635"/>
            <a:ext cx="5969051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代码展示</a:t>
            </a:r>
            <a:r>
              <a:rPr kumimoji="0" lang="zh-CN" altLang="en-US" sz="5400" b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472C4">
                        <a:lumMod val="50000"/>
                      </a:srgbClr>
                    </a:gs>
                    <a:gs pos="100000">
                      <a:srgbClr val="0070C0"/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及解释</a:t>
            </a:r>
            <a:endParaRPr kumimoji="0" lang="zh-CN" altLang="en-US" sz="5400" b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4472C4">
                      <a:lumMod val="50000"/>
                    </a:srgbClr>
                  </a:gs>
                  <a:gs pos="100000">
                    <a:srgbClr val="0070C0"/>
                  </a:gs>
                </a:gsLst>
                <a:lin ang="0" scaled="1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266000" y="4731595"/>
            <a:ext cx="596905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展示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3395" y="1099820"/>
            <a:ext cx="109048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实现目标：</a:t>
            </a:r>
            <a:r>
              <a:rPr lang="zh-CN" altLang="en-US" sz="24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产生图形化界面，使用者在图形化界面中选择元器件连线搭建电路，然后将图形化界面数值化，从中提取数值信息保存至一个excel表格，进行计算。</a:t>
            </a:r>
            <a:endParaRPr lang="zh-CN" altLang="en-US" sz="240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456675195" name="图片 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830" y="2136775"/>
            <a:ext cx="4937760" cy="31642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533650" y="5478780"/>
            <a:ext cx="12147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代码总览</a:t>
            </a:r>
            <a:endParaRPr lang="zh-CN" altLang="en-US" sz="2000"/>
          </a:p>
        </p:txBody>
      </p:sp>
      <p:pic>
        <p:nvPicPr>
          <p:cNvPr id="966190257" name="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9795" y="2148840"/>
            <a:ext cx="5287645" cy="31521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39430" y="5478780"/>
            <a:ext cx="9677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主函数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ertification_176902"/>
          <p:cNvSpPr>
            <a:spLocks noChangeAspect="1"/>
          </p:cNvSpPr>
          <p:nvPr/>
        </p:nvSpPr>
        <p:spPr bwMode="auto">
          <a:xfrm>
            <a:off x="9234239" y="2413012"/>
            <a:ext cx="1192187" cy="1064150"/>
          </a:xfrm>
          <a:custGeom>
            <a:avLst/>
            <a:gdLst>
              <a:gd name="connsiteX0" fmla="*/ 492538 w 606542"/>
              <a:gd name="connsiteY0" fmla="*/ 451854 h 541402"/>
              <a:gd name="connsiteX1" fmla="*/ 492538 w 606542"/>
              <a:gd name="connsiteY1" fmla="*/ 490671 h 541402"/>
              <a:gd name="connsiteX2" fmla="*/ 512579 w 606542"/>
              <a:gd name="connsiteY2" fmla="*/ 470656 h 541402"/>
              <a:gd name="connsiteX3" fmla="*/ 533532 w 606542"/>
              <a:gd name="connsiteY3" fmla="*/ 470656 h 541402"/>
              <a:gd name="connsiteX4" fmla="*/ 553725 w 606542"/>
              <a:gd name="connsiteY4" fmla="*/ 490671 h 541402"/>
              <a:gd name="connsiteX5" fmla="*/ 553725 w 606542"/>
              <a:gd name="connsiteY5" fmla="*/ 451854 h 541402"/>
              <a:gd name="connsiteX6" fmla="*/ 492538 w 606542"/>
              <a:gd name="connsiteY6" fmla="*/ 451854 h 541402"/>
              <a:gd name="connsiteX7" fmla="*/ 523056 w 606542"/>
              <a:gd name="connsiteY7" fmla="*/ 320846 h 541402"/>
              <a:gd name="connsiteX8" fmla="*/ 469460 w 606542"/>
              <a:gd name="connsiteY8" fmla="*/ 374371 h 541402"/>
              <a:gd name="connsiteX9" fmla="*/ 523056 w 606542"/>
              <a:gd name="connsiteY9" fmla="*/ 428048 h 541402"/>
              <a:gd name="connsiteX10" fmla="*/ 576804 w 606542"/>
              <a:gd name="connsiteY10" fmla="*/ 374371 h 541402"/>
              <a:gd name="connsiteX11" fmla="*/ 523056 w 606542"/>
              <a:gd name="connsiteY11" fmla="*/ 320846 h 541402"/>
              <a:gd name="connsiteX12" fmla="*/ 87139 w 606542"/>
              <a:gd name="connsiteY12" fmla="*/ 317968 h 541402"/>
              <a:gd name="connsiteX13" fmla="*/ 399762 w 606542"/>
              <a:gd name="connsiteY13" fmla="*/ 317968 h 541402"/>
              <a:gd name="connsiteX14" fmla="*/ 414642 w 606542"/>
              <a:gd name="connsiteY14" fmla="*/ 332822 h 541402"/>
              <a:gd name="connsiteX15" fmla="*/ 399762 w 606542"/>
              <a:gd name="connsiteY15" fmla="*/ 347676 h 541402"/>
              <a:gd name="connsiteX16" fmla="*/ 87139 w 606542"/>
              <a:gd name="connsiteY16" fmla="*/ 347676 h 541402"/>
              <a:gd name="connsiteX17" fmla="*/ 72259 w 606542"/>
              <a:gd name="connsiteY17" fmla="*/ 332822 h 541402"/>
              <a:gd name="connsiteX18" fmla="*/ 87139 w 606542"/>
              <a:gd name="connsiteY18" fmla="*/ 317968 h 541402"/>
              <a:gd name="connsiteX19" fmla="*/ 87138 w 606542"/>
              <a:gd name="connsiteY19" fmla="*/ 250366 h 541402"/>
              <a:gd name="connsiteX20" fmla="*/ 491922 w 606542"/>
              <a:gd name="connsiteY20" fmla="*/ 250366 h 541402"/>
              <a:gd name="connsiteX21" fmla="*/ 506801 w 606542"/>
              <a:gd name="connsiteY21" fmla="*/ 265220 h 541402"/>
              <a:gd name="connsiteX22" fmla="*/ 491922 w 606542"/>
              <a:gd name="connsiteY22" fmla="*/ 280074 h 541402"/>
              <a:gd name="connsiteX23" fmla="*/ 87138 w 606542"/>
              <a:gd name="connsiteY23" fmla="*/ 280074 h 541402"/>
              <a:gd name="connsiteX24" fmla="*/ 72259 w 606542"/>
              <a:gd name="connsiteY24" fmla="*/ 265220 h 541402"/>
              <a:gd name="connsiteX25" fmla="*/ 87138 w 606542"/>
              <a:gd name="connsiteY25" fmla="*/ 250366 h 541402"/>
              <a:gd name="connsiteX26" fmla="*/ 206946 w 606542"/>
              <a:gd name="connsiteY26" fmla="*/ 102245 h 541402"/>
              <a:gd name="connsiteX27" fmla="*/ 206946 w 606542"/>
              <a:gd name="connsiteY27" fmla="*/ 173171 h 541402"/>
              <a:gd name="connsiteX28" fmla="*/ 371973 w 606542"/>
              <a:gd name="connsiteY28" fmla="*/ 173171 h 541402"/>
              <a:gd name="connsiteX29" fmla="*/ 371973 w 606542"/>
              <a:gd name="connsiteY29" fmla="*/ 102245 h 541402"/>
              <a:gd name="connsiteX30" fmla="*/ 192068 w 606542"/>
              <a:gd name="connsiteY30" fmla="*/ 72541 h 541402"/>
              <a:gd name="connsiteX31" fmla="*/ 386851 w 606542"/>
              <a:gd name="connsiteY31" fmla="*/ 72541 h 541402"/>
              <a:gd name="connsiteX32" fmla="*/ 401729 w 606542"/>
              <a:gd name="connsiteY32" fmla="*/ 87393 h 541402"/>
              <a:gd name="connsiteX33" fmla="*/ 401729 w 606542"/>
              <a:gd name="connsiteY33" fmla="*/ 188023 h 541402"/>
              <a:gd name="connsiteX34" fmla="*/ 386851 w 606542"/>
              <a:gd name="connsiteY34" fmla="*/ 202875 h 541402"/>
              <a:gd name="connsiteX35" fmla="*/ 192068 w 606542"/>
              <a:gd name="connsiteY35" fmla="*/ 202875 h 541402"/>
              <a:gd name="connsiteX36" fmla="*/ 177190 w 606542"/>
              <a:gd name="connsiteY36" fmla="*/ 188023 h 541402"/>
              <a:gd name="connsiteX37" fmla="*/ 177190 w 606542"/>
              <a:gd name="connsiteY37" fmla="*/ 87393 h 541402"/>
              <a:gd name="connsiteX38" fmla="*/ 192068 w 606542"/>
              <a:gd name="connsiteY38" fmla="*/ 72541 h 541402"/>
              <a:gd name="connsiteX39" fmla="*/ 29759 w 606542"/>
              <a:gd name="connsiteY39" fmla="*/ 29719 h 541402"/>
              <a:gd name="connsiteX40" fmla="*/ 29759 w 606542"/>
              <a:gd name="connsiteY40" fmla="*/ 393931 h 541402"/>
              <a:gd name="connsiteX41" fmla="*/ 441978 w 606542"/>
              <a:gd name="connsiteY41" fmla="*/ 393931 h 541402"/>
              <a:gd name="connsiteX42" fmla="*/ 549170 w 606542"/>
              <a:gd name="connsiteY42" fmla="*/ 295221 h 541402"/>
              <a:gd name="connsiteX43" fmla="*/ 549170 w 606542"/>
              <a:gd name="connsiteY43" fmla="*/ 29719 h 541402"/>
              <a:gd name="connsiteX44" fmla="*/ 14879 w 606542"/>
              <a:gd name="connsiteY44" fmla="*/ 0 h 541402"/>
              <a:gd name="connsiteX45" fmla="*/ 564050 w 606542"/>
              <a:gd name="connsiteY45" fmla="*/ 0 h 541402"/>
              <a:gd name="connsiteX46" fmla="*/ 578929 w 606542"/>
              <a:gd name="connsiteY46" fmla="*/ 14860 h 541402"/>
              <a:gd name="connsiteX47" fmla="*/ 578929 w 606542"/>
              <a:gd name="connsiteY47" fmla="*/ 312658 h 541402"/>
              <a:gd name="connsiteX48" fmla="*/ 583484 w 606542"/>
              <a:gd name="connsiteY48" fmla="*/ 431839 h 541402"/>
              <a:gd name="connsiteX49" fmla="*/ 583484 w 606542"/>
              <a:gd name="connsiteY49" fmla="*/ 526606 h 541402"/>
              <a:gd name="connsiteX50" fmla="*/ 558128 w 606542"/>
              <a:gd name="connsiteY50" fmla="*/ 537069 h 541402"/>
              <a:gd name="connsiteX51" fmla="*/ 523056 w 606542"/>
              <a:gd name="connsiteY51" fmla="*/ 502194 h 541402"/>
              <a:gd name="connsiteX52" fmla="*/ 488135 w 606542"/>
              <a:gd name="connsiteY52" fmla="*/ 537069 h 541402"/>
              <a:gd name="connsiteX53" fmla="*/ 462779 w 606542"/>
              <a:gd name="connsiteY53" fmla="*/ 526606 h 541402"/>
              <a:gd name="connsiteX54" fmla="*/ 462779 w 606542"/>
              <a:gd name="connsiteY54" fmla="*/ 431839 h 541402"/>
              <a:gd name="connsiteX55" fmla="*/ 455795 w 606542"/>
              <a:gd name="connsiteY55" fmla="*/ 423651 h 541402"/>
              <a:gd name="connsiteX56" fmla="*/ 14879 w 606542"/>
              <a:gd name="connsiteY56" fmla="*/ 423651 h 541402"/>
              <a:gd name="connsiteX57" fmla="*/ 0 w 606542"/>
              <a:gd name="connsiteY57" fmla="*/ 408791 h 541402"/>
              <a:gd name="connsiteX58" fmla="*/ 0 w 606542"/>
              <a:gd name="connsiteY58" fmla="*/ 14860 h 541402"/>
              <a:gd name="connsiteX59" fmla="*/ 14879 w 606542"/>
              <a:gd name="connsiteY59" fmla="*/ 0 h 5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6542" h="541402">
                <a:moveTo>
                  <a:pt x="492538" y="451854"/>
                </a:moveTo>
                <a:lnTo>
                  <a:pt x="492538" y="490671"/>
                </a:lnTo>
                <a:lnTo>
                  <a:pt x="512579" y="470656"/>
                </a:lnTo>
                <a:cubicBezTo>
                  <a:pt x="518349" y="464742"/>
                  <a:pt x="527762" y="464742"/>
                  <a:pt x="533532" y="470656"/>
                </a:cubicBezTo>
                <a:lnTo>
                  <a:pt x="553725" y="490671"/>
                </a:lnTo>
                <a:lnTo>
                  <a:pt x="553725" y="451854"/>
                </a:lnTo>
                <a:cubicBezTo>
                  <a:pt x="534139" y="459587"/>
                  <a:pt x="511972" y="459587"/>
                  <a:pt x="492538" y="451854"/>
                </a:cubicBezTo>
                <a:close/>
                <a:moveTo>
                  <a:pt x="523056" y="320846"/>
                </a:moveTo>
                <a:cubicBezTo>
                  <a:pt x="493449" y="320846"/>
                  <a:pt x="469460" y="344955"/>
                  <a:pt x="469460" y="374371"/>
                </a:cubicBezTo>
                <a:cubicBezTo>
                  <a:pt x="469460" y="403787"/>
                  <a:pt x="493297" y="428048"/>
                  <a:pt x="523056" y="428048"/>
                </a:cubicBezTo>
                <a:cubicBezTo>
                  <a:pt x="552663" y="428048"/>
                  <a:pt x="576804" y="404091"/>
                  <a:pt x="576804" y="374371"/>
                </a:cubicBezTo>
                <a:cubicBezTo>
                  <a:pt x="576804" y="344955"/>
                  <a:pt x="552663" y="320846"/>
                  <a:pt x="523056" y="320846"/>
                </a:cubicBezTo>
                <a:close/>
                <a:moveTo>
                  <a:pt x="87139" y="317968"/>
                </a:moveTo>
                <a:lnTo>
                  <a:pt x="399762" y="317968"/>
                </a:lnTo>
                <a:cubicBezTo>
                  <a:pt x="407961" y="317968"/>
                  <a:pt x="414642" y="324637"/>
                  <a:pt x="414642" y="332822"/>
                </a:cubicBezTo>
                <a:cubicBezTo>
                  <a:pt x="414642" y="341007"/>
                  <a:pt x="407961" y="347676"/>
                  <a:pt x="399762" y="347676"/>
                </a:cubicBezTo>
                <a:lnTo>
                  <a:pt x="87139" y="347676"/>
                </a:lnTo>
                <a:cubicBezTo>
                  <a:pt x="78788" y="347676"/>
                  <a:pt x="72259" y="341007"/>
                  <a:pt x="72259" y="332822"/>
                </a:cubicBezTo>
                <a:cubicBezTo>
                  <a:pt x="72259" y="324637"/>
                  <a:pt x="78788" y="317968"/>
                  <a:pt x="87139" y="317968"/>
                </a:cubicBezTo>
                <a:close/>
                <a:moveTo>
                  <a:pt x="87138" y="250366"/>
                </a:moveTo>
                <a:lnTo>
                  <a:pt x="491922" y="250366"/>
                </a:lnTo>
                <a:cubicBezTo>
                  <a:pt x="500120" y="250366"/>
                  <a:pt x="506801" y="257035"/>
                  <a:pt x="506801" y="265220"/>
                </a:cubicBezTo>
                <a:cubicBezTo>
                  <a:pt x="506801" y="273405"/>
                  <a:pt x="500120" y="280074"/>
                  <a:pt x="491922" y="280074"/>
                </a:cubicBezTo>
                <a:lnTo>
                  <a:pt x="87138" y="280074"/>
                </a:lnTo>
                <a:cubicBezTo>
                  <a:pt x="78788" y="280074"/>
                  <a:pt x="72259" y="273405"/>
                  <a:pt x="72259" y="265220"/>
                </a:cubicBezTo>
                <a:cubicBezTo>
                  <a:pt x="72259" y="257035"/>
                  <a:pt x="78788" y="250366"/>
                  <a:pt x="87138" y="250366"/>
                </a:cubicBezTo>
                <a:close/>
                <a:moveTo>
                  <a:pt x="206946" y="102245"/>
                </a:moveTo>
                <a:lnTo>
                  <a:pt x="206946" y="173171"/>
                </a:lnTo>
                <a:lnTo>
                  <a:pt x="371973" y="173171"/>
                </a:lnTo>
                <a:lnTo>
                  <a:pt x="371973" y="102245"/>
                </a:lnTo>
                <a:close/>
                <a:moveTo>
                  <a:pt x="192068" y="72541"/>
                </a:moveTo>
                <a:lnTo>
                  <a:pt x="386851" y="72541"/>
                </a:lnTo>
                <a:cubicBezTo>
                  <a:pt x="395049" y="72541"/>
                  <a:pt x="401729" y="79210"/>
                  <a:pt x="401729" y="87393"/>
                </a:cubicBezTo>
                <a:lnTo>
                  <a:pt x="401729" y="188023"/>
                </a:lnTo>
                <a:cubicBezTo>
                  <a:pt x="401729" y="196207"/>
                  <a:pt x="395049" y="202875"/>
                  <a:pt x="386851" y="202875"/>
                </a:cubicBezTo>
                <a:lnTo>
                  <a:pt x="192068" y="202875"/>
                </a:lnTo>
                <a:cubicBezTo>
                  <a:pt x="183870" y="202875"/>
                  <a:pt x="177190" y="196207"/>
                  <a:pt x="177190" y="188023"/>
                </a:cubicBezTo>
                <a:lnTo>
                  <a:pt x="177190" y="87393"/>
                </a:lnTo>
                <a:cubicBezTo>
                  <a:pt x="177190" y="79210"/>
                  <a:pt x="183870" y="72541"/>
                  <a:pt x="192068" y="72541"/>
                </a:cubicBezTo>
                <a:close/>
                <a:moveTo>
                  <a:pt x="29759" y="29719"/>
                </a:moveTo>
                <a:lnTo>
                  <a:pt x="29759" y="393931"/>
                </a:lnTo>
                <a:lnTo>
                  <a:pt x="441978" y="393931"/>
                </a:lnTo>
                <a:cubicBezTo>
                  <a:pt x="426643" y="330399"/>
                  <a:pt x="487527" y="274903"/>
                  <a:pt x="549170" y="295221"/>
                </a:cubicBezTo>
                <a:lnTo>
                  <a:pt x="549170" y="29719"/>
                </a:lnTo>
                <a:close/>
                <a:moveTo>
                  <a:pt x="14879" y="0"/>
                </a:moveTo>
                <a:lnTo>
                  <a:pt x="564050" y="0"/>
                </a:lnTo>
                <a:cubicBezTo>
                  <a:pt x="572249" y="0"/>
                  <a:pt x="578929" y="6672"/>
                  <a:pt x="578929" y="14860"/>
                </a:cubicBezTo>
                <a:lnTo>
                  <a:pt x="578929" y="312658"/>
                </a:lnTo>
                <a:cubicBezTo>
                  <a:pt x="614002" y="344197"/>
                  <a:pt x="615824" y="397874"/>
                  <a:pt x="583484" y="431839"/>
                </a:cubicBezTo>
                <a:lnTo>
                  <a:pt x="583484" y="526606"/>
                </a:lnTo>
                <a:cubicBezTo>
                  <a:pt x="583484" y="539798"/>
                  <a:pt x="567390" y="546318"/>
                  <a:pt x="558128" y="537069"/>
                </a:cubicBezTo>
                <a:lnTo>
                  <a:pt x="523056" y="502194"/>
                </a:lnTo>
                <a:lnTo>
                  <a:pt x="488135" y="537069"/>
                </a:lnTo>
                <a:cubicBezTo>
                  <a:pt x="478873" y="546318"/>
                  <a:pt x="462779" y="539798"/>
                  <a:pt x="462779" y="526606"/>
                </a:cubicBezTo>
                <a:lnTo>
                  <a:pt x="462779" y="431839"/>
                </a:lnTo>
                <a:cubicBezTo>
                  <a:pt x="460198" y="429261"/>
                  <a:pt x="457920" y="426532"/>
                  <a:pt x="455795" y="423651"/>
                </a:cubicBezTo>
                <a:lnTo>
                  <a:pt x="14879" y="423651"/>
                </a:lnTo>
                <a:cubicBezTo>
                  <a:pt x="6681" y="423651"/>
                  <a:pt x="0" y="416979"/>
                  <a:pt x="0" y="408791"/>
                </a:cubicBezTo>
                <a:lnTo>
                  <a:pt x="0" y="14860"/>
                </a:lnTo>
                <a:cubicBezTo>
                  <a:pt x="0" y="6672"/>
                  <a:pt x="6681" y="0"/>
                  <a:pt x="148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矩形 9"/>
          <p:cNvSpPr/>
          <p:nvPr/>
        </p:nvSpPr>
        <p:spPr>
          <a:xfrm>
            <a:off x="1152000" y="288000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</a:t>
            </a: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展示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81730748" name="图片 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1890" y="1236345"/>
            <a:ext cx="4605655" cy="438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2713990" y="5837555"/>
            <a:ext cx="1482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加载元器件</a:t>
            </a:r>
            <a:endParaRPr lang="zh-CN" altLang="en-US" sz="2000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7895590" y="5775960"/>
            <a:ext cx="125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solve</a:t>
            </a:r>
            <a:r>
              <a:rPr lang="zh-CN" altLang="en-US" sz="2000"/>
              <a:t>函数</a:t>
            </a:r>
            <a:endParaRPr lang="zh-CN" altLang="en-US" sz="2000"/>
          </a:p>
        </p:txBody>
      </p:sp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6306185" y="1236980"/>
            <a:ext cx="4436110" cy="4384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TABLE_ENDDRAG_ORIGIN_RECT" val="730*245"/>
  <p:tag name="TABLE_ENDDRAG_RECT" val="19*235*730*245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commondata" val="eyJoZGlkIjoiZTMwNGUxMGFhYzNkZmE5ZGFkMGViY2NjY2EzNzlkZmMifQ=="/>
</p:tagLst>
</file>

<file path=ppt/tags/tag8.xml><?xml version="1.0" encoding="utf-8"?>
<p:tagLst xmlns:p="http://schemas.openxmlformats.org/presentationml/2006/main">
  <p:tag name="ISLIDE.VECTOR" val="#308537;#267802;#184255;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1913</Words>
  <Application>WPS 演示</Application>
  <PresentationFormat>宽屏</PresentationFormat>
  <Paragraphs>267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宋体</vt:lpstr>
      <vt:lpstr>Wingdings</vt:lpstr>
      <vt:lpstr>思源黑体 CN Normal</vt:lpstr>
      <vt:lpstr>Arial</vt:lpstr>
      <vt:lpstr>黑体</vt:lpstr>
      <vt:lpstr>思源黑体 CN Regular</vt:lpstr>
      <vt:lpstr>方正小标宋简体</vt:lpstr>
      <vt:lpstr>Calibri</vt:lpstr>
      <vt:lpstr>微软雅黑</vt:lpstr>
      <vt:lpstr>等线</vt:lpstr>
      <vt:lpstr>Arial Black</vt:lpstr>
      <vt:lpstr>Palatino</vt:lpstr>
      <vt:lpstr>华文宋体</vt:lpstr>
      <vt:lpstr>Stencil</vt:lpstr>
      <vt:lpstr>Wingdings</vt:lpstr>
      <vt:lpstr>Times New Roman</vt:lpstr>
      <vt:lpstr>Cambria Math</vt:lpstr>
      <vt:lpstr>Arial Unicode MS</vt:lpstr>
      <vt:lpstr>仿宋</vt:lpstr>
      <vt:lpstr>Calibri</vt:lpstr>
      <vt:lpstr>Times New Roman</vt:lpstr>
      <vt:lpstr>Palatino Linotype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董洋</dc:creator>
  <cp:lastModifiedBy>高兴阳光</cp:lastModifiedBy>
  <cp:revision>422</cp:revision>
  <dcterms:created xsi:type="dcterms:W3CDTF">2020-08-21T00:34:00Z</dcterms:created>
  <dcterms:modified xsi:type="dcterms:W3CDTF">2023-12-17T06:35:53Z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2BCDD18A4F814815B8BEF140305A5460_13</vt:lpwstr>
  </property>
  <property fmtid="{D5CDD505-2E9C-101B-9397-08002B2CF9AE}" pid="3" name="KSOProductBuildVer">
    <vt:lpwstr>2052-12.1.0.15990</vt:lpwstr>
  </property>
</Properties>
</file>